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96" r:id="rId2"/>
  </p:sldIdLst>
  <p:sldSz cx="9144000" cy="5143500" type="screen16x9"/>
  <p:notesSz cx="6669088" cy="9928225"/>
  <p:defaultTextStyle>
    <a:defPPr>
      <a:defRPr lang="en-GB"/>
    </a:defPPr>
    <a:lvl1pPr algn="l" defTabSz="457178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1pPr>
    <a:lvl2pPr marL="457178" algn="l" defTabSz="457178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2pPr>
    <a:lvl3pPr marL="914355" algn="l" defTabSz="457178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3pPr>
    <a:lvl4pPr marL="1371532" algn="l" defTabSz="457178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4pPr>
    <a:lvl5pPr marL="1828709" algn="l" defTabSz="457178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5pPr>
    <a:lvl6pPr marL="2285886" algn="l" defTabSz="914355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6pPr>
    <a:lvl7pPr marL="2743064" algn="l" defTabSz="914355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7pPr>
    <a:lvl8pPr marL="3200240" algn="l" defTabSz="914355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8pPr>
    <a:lvl9pPr marL="3657418" algn="l" defTabSz="914355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709"/>
    <a:srgbClr val="FAD226"/>
    <a:srgbClr val="9BBB59"/>
    <a:srgbClr val="BEE397"/>
    <a:srgbClr val="FF9933"/>
    <a:srgbClr val="4A88D2"/>
    <a:srgbClr val="00682F"/>
    <a:srgbClr val="68717A"/>
    <a:srgbClr val="A8BB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86" autoAdjust="0"/>
    <p:restoredTop sz="85819" autoAdjust="0"/>
  </p:normalViewPr>
  <p:slideViewPr>
    <p:cSldViewPr snapToGrid="0" snapToObjects="1">
      <p:cViewPr varScale="1">
        <p:scale>
          <a:sx n="160" d="100"/>
          <a:sy n="160" d="100"/>
        </p:scale>
        <p:origin x="2712" y="115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864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51" d="100"/>
          <a:sy n="51" d="100"/>
        </p:scale>
        <p:origin x="-2898" y="-84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99AD0B3-DCAE-438E-87A6-A4EAB99642C8}" type="datetimeFigureOut">
              <a:rPr lang="en-US"/>
              <a:pPr>
                <a:defRPr/>
              </a:pPr>
              <a:t>9/5/2024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0BCCDDC-6B77-4B54-B2F3-01E1CE7F06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026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441D676-7137-4C38-91DF-7F02F1CFA664}" type="datetimeFigureOut">
              <a:rPr lang="en-US"/>
              <a:pPr>
                <a:defRPr/>
              </a:pPr>
              <a:t>9/5/2024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988" y="744538"/>
            <a:ext cx="6615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34BF345-C612-4B45-BAAC-7AF6532090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764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17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 charset="0"/>
      </a:defRPr>
    </a:lvl1pPr>
    <a:lvl2pPr marL="457178" algn="l" defTabSz="45717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/>
      </a:defRPr>
    </a:lvl2pPr>
    <a:lvl3pPr marL="914355" algn="l" defTabSz="45717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/>
      </a:defRPr>
    </a:lvl3pPr>
    <a:lvl4pPr marL="1371532" algn="l" defTabSz="45717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/>
      </a:defRPr>
    </a:lvl4pPr>
    <a:lvl5pPr marL="1828709" algn="l" defTabSz="45717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/>
      </a:defRPr>
    </a:lvl5pPr>
    <a:lvl6pPr marL="2285886" algn="l" defTabSz="4571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4" algn="l" defTabSz="4571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4571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4571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ppt模板-02.jpg"/>
          <p:cNvPicPr>
            <a:picLocks noChangeAspect="1"/>
          </p:cNvPicPr>
          <p:nvPr userDrawn="1"/>
        </p:nvPicPr>
        <p:blipFill rotWithShape="1">
          <a:blip r:embed="rId2" cstate="print"/>
          <a:srcRect r="13680"/>
          <a:stretch/>
        </p:blipFill>
        <p:spPr>
          <a:xfrm>
            <a:off x="-1" y="0"/>
            <a:ext cx="9144001" cy="5143500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8672265" y="4817796"/>
            <a:ext cx="395536" cy="21543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algn="r" defTabSz="685800" fontAlgn="auto">
              <a:spcBef>
                <a:spcPts val="0"/>
              </a:spcBef>
              <a:spcAft>
                <a:spcPts val="0"/>
              </a:spcAft>
            </a:pPr>
            <a:fld id="{24173ED6-4A69-4FA8-8A09-51FC87ACF5D8}" type="slidenum">
              <a:rPr lang="zh-CN" altLang="en-US" sz="800" b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rPr>
              <a:pPr algn="r"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zh-CN" altLang="en-US" sz="800" b="0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0198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17513" y="279400"/>
            <a:ext cx="82296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17513" y="1089028"/>
            <a:ext cx="8229600" cy="3157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7521" y="4718049"/>
            <a:ext cx="314325" cy="268288"/>
          </a:xfrm>
          <a:prstGeom prst="rect">
            <a:avLst/>
          </a:prstGeom>
        </p:spPr>
        <p:txBody>
          <a:bodyPr lIns="0" tIns="45718" rIns="0" bIns="45718" anchor="ctr"/>
          <a:lstStyle>
            <a:defPPr>
              <a:defRPr lang="en-US"/>
            </a:defPPr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fld id="{ACAE5471-9A65-4ED4-92A5-CABD06A5C240}" type="slidenum">
              <a:rPr lang="en-US" sz="1000" smtClean="0">
                <a:solidFill>
                  <a:schemeClr val="tx1"/>
                </a:solidFill>
                <a:latin typeface="Arial"/>
                <a:ea typeface="+mn-ea"/>
                <a:cs typeface="Arial"/>
              </a:rPr>
              <a:pPr algn="l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dirty="0">
              <a:solidFill>
                <a:schemeClr val="tx1"/>
              </a:solidFill>
              <a:latin typeface="Arial"/>
              <a:ea typeface="+mn-ea"/>
              <a:cs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</p:sldLayoutIdLst>
  <p:hf hdr="0"/>
  <p:txStyles>
    <p:titleStyle>
      <a:lvl1pPr algn="l" defTabSz="457178" rtl="0" eaLnBrk="1" fontAlgn="base" hangingPunct="1">
        <a:spcBef>
          <a:spcPct val="0"/>
        </a:spcBef>
        <a:spcAft>
          <a:spcPct val="0"/>
        </a:spcAft>
        <a:defRPr b="1" kern="1200">
          <a:solidFill>
            <a:schemeClr val="tx1"/>
          </a:solidFill>
          <a:latin typeface="Arial"/>
          <a:ea typeface="ヒラギノ角ゴ Pro W3" charset="0"/>
          <a:cs typeface="Arial"/>
        </a:defRPr>
      </a:lvl1pPr>
      <a:lvl2pPr algn="l" defTabSz="457178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  <a:cs typeface="Arial" pitchFamily="34" charset="0"/>
        </a:defRPr>
      </a:lvl2pPr>
      <a:lvl3pPr algn="l" defTabSz="457178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  <a:cs typeface="Arial" pitchFamily="34" charset="0"/>
        </a:defRPr>
      </a:lvl3pPr>
      <a:lvl4pPr algn="l" defTabSz="457178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  <a:cs typeface="Arial" pitchFamily="34" charset="0"/>
        </a:defRPr>
      </a:lvl4pPr>
      <a:lvl5pPr algn="l" defTabSz="457178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  <a:cs typeface="Arial" pitchFamily="34" charset="0"/>
        </a:defRPr>
      </a:lvl5pPr>
      <a:lvl6pPr marL="457178" algn="l" defTabSz="457178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6pPr>
      <a:lvl7pPr marL="914355" algn="l" defTabSz="457178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7pPr>
      <a:lvl8pPr marL="1371532" algn="l" defTabSz="457178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8pPr>
      <a:lvl9pPr marL="1828709" algn="l" defTabSz="457178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9pPr>
    </p:titleStyle>
    <p:bodyStyle>
      <a:lvl1pPr marL="230177" indent="-230177" algn="l" defTabSz="457178" rtl="0" eaLnBrk="1" fontAlgn="base" hangingPunct="1">
        <a:spcBef>
          <a:spcPct val="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1pPr>
      <a:lvl2pPr marL="458765" indent="-228588" algn="l" defTabSz="457178" rtl="0" eaLnBrk="1" fontAlgn="base" hangingPunct="1">
        <a:spcBef>
          <a:spcPct val="0"/>
        </a:spcBef>
        <a:spcAft>
          <a:spcPct val="0"/>
        </a:spcAft>
        <a:buFont typeface="Lucida Grande"/>
        <a:buChar char="-"/>
        <a:defRPr kern="1200">
          <a:solidFill>
            <a:schemeClr val="tx1"/>
          </a:solidFill>
          <a:latin typeface="+mn-lt"/>
          <a:ea typeface="ヒラギノ角ゴ Pro W3" charset="0"/>
          <a:cs typeface="ヒラギノ角ゴ Pro W3"/>
        </a:defRPr>
      </a:lvl2pPr>
      <a:lvl3pPr marL="684179" indent="-225413" algn="l" defTabSz="457178" rtl="0" eaLnBrk="1" fontAlgn="base" hangingPunct="1">
        <a:spcBef>
          <a:spcPct val="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ヒラギノ角ゴ Pro W3" charset="0"/>
          <a:cs typeface="ヒラギノ角ゴ Pro W3"/>
        </a:defRPr>
      </a:lvl3pPr>
      <a:lvl4pPr marL="912768" indent="-228588" algn="l" defTabSz="457178" rtl="0" eaLnBrk="1" fontAlgn="base" hangingPunct="1">
        <a:spcBef>
          <a:spcPct val="0"/>
        </a:spcBef>
        <a:spcAft>
          <a:spcPct val="0"/>
        </a:spcAft>
        <a:buFont typeface="Lucida Grande"/>
        <a:buChar char="-"/>
        <a:defRPr kern="1200">
          <a:solidFill>
            <a:schemeClr val="tx1"/>
          </a:solidFill>
          <a:latin typeface="+mn-lt"/>
          <a:ea typeface="ヒラギノ角ゴ Pro W3" charset="0"/>
          <a:cs typeface="ヒラギノ角ゴ Pro W3"/>
        </a:defRPr>
      </a:lvl4pPr>
      <a:lvl5pPr marL="1142944" indent="-230177" algn="l" defTabSz="457178" rtl="0" eaLnBrk="1" fontAlgn="base" hangingPunct="1">
        <a:spcBef>
          <a:spcPct val="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ヒラギノ角ゴ Pro W3" charset="0"/>
          <a:cs typeface="ヒラギノ角ゴ Pro W3"/>
        </a:defRPr>
      </a:lvl5pPr>
      <a:lvl6pPr marL="2514474" indent="-228588" algn="l" defTabSz="45717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8" algn="l" defTabSz="45717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8" algn="l" defTabSz="45717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8" algn="l" defTabSz="45717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5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4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security-privacy.html" TargetMode="External"/><Relationship Id="rId2" Type="http://schemas.openxmlformats.org/officeDocument/2006/relationships/hyperlink" Target="https://sagroups.ieee.org/ic24-006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ieee.org/conferences/event-terms-and-conditions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3C5FB5-6ED3-793F-487A-8F63B8DE00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984DE66-B884-D959-2E74-1750463F9267}"/>
              </a:ext>
            </a:extLst>
          </p:cNvPr>
          <p:cNvSpPr txBox="1"/>
          <p:nvPr/>
        </p:nvSpPr>
        <p:spPr>
          <a:xfrm>
            <a:off x="276895" y="645545"/>
            <a:ext cx="851944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dirty="0"/>
              <a:t>This OCP-TAP call is held jointly with the</a:t>
            </a:r>
            <a:br>
              <a:rPr lang="en-US" sz="2000" dirty="0"/>
            </a:br>
            <a:r>
              <a:rPr lang="en-US" sz="2000" dirty="0"/>
              <a:t>IEEE Industry Connection on Timing in Data Centers</a:t>
            </a:r>
          </a:p>
          <a:p>
            <a:pPr>
              <a:spcAft>
                <a:spcPts val="600"/>
              </a:spcAft>
            </a:pPr>
            <a:r>
              <a:rPr lang="en-US" dirty="0"/>
              <a:t>	</a:t>
            </a:r>
            <a:r>
              <a:rPr lang="en-US" sz="1600" dirty="0">
                <a:hlinkClick r:id="rId2"/>
              </a:rPr>
              <a:t>https://sagroups.ieee.org/ic24-006/</a:t>
            </a:r>
            <a:endParaRPr lang="en-US" sz="1600" dirty="0"/>
          </a:p>
          <a:p>
            <a:pPr>
              <a:spcAft>
                <a:spcPts val="600"/>
              </a:spcAft>
            </a:pPr>
            <a:r>
              <a:rPr lang="en-US" sz="2000"/>
              <a:t>By selecting </a:t>
            </a:r>
            <a:r>
              <a:rPr lang="en-US" sz="2000" dirty="0"/>
              <a:t>"Agree" on the dialog to enter the call, </a:t>
            </a:r>
            <a:br>
              <a:rPr lang="en-US" sz="2000" dirty="0"/>
            </a:br>
            <a:r>
              <a:rPr lang="en-US" sz="2000"/>
              <a:t>you agree </a:t>
            </a:r>
            <a:r>
              <a:rPr lang="en-US" sz="2000" dirty="0"/>
              <a:t>to the following policies of the "Joint Organizer" IEEE: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Policies and Procedures of the IEEE IC on TDC,</a:t>
            </a:r>
            <a:br>
              <a:rPr lang="en-US" sz="2000" dirty="0"/>
            </a:br>
            <a:r>
              <a:rPr lang="en-US" sz="2000" dirty="0"/>
              <a:t>including all policies linked within</a:t>
            </a:r>
          </a:p>
          <a:p>
            <a:pPr marL="800078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(click Policies and Procedures in right pane of page linked above)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IEEE Privacy Policy</a:t>
            </a:r>
          </a:p>
          <a:p>
            <a:pPr marL="800078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hlinkClick r:id="rId3"/>
              </a:rPr>
              <a:t>https://www.ieee.org/security-privacy.html</a:t>
            </a:r>
            <a:endParaRPr lang="en-US" sz="160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IEEE Event Terms and Conditions </a:t>
            </a:r>
          </a:p>
          <a:p>
            <a:pPr marL="800078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hlinkClick r:id="rId4"/>
              </a:rPr>
              <a:t>https://www.ieee.org/conferences/event-terms-and-conditions.html</a:t>
            </a:r>
            <a:endParaRPr lang="en-US" sz="1600" dirty="0"/>
          </a:p>
          <a:p>
            <a:pPr marL="800078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1C0621-38F3-452B-9B97-1D4C042E8177}"/>
              </a:ext>
            </a:extLst>
          </p:cNvPr>
          <p:cNvSpPr txBox="1"/>
          <p:nvPr/>
        </p:nvSpPr>
        <p:spPr>
          <a:xfrm>
            <a:off x="276895" y="27956"/>
            <a:ext cx="7244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Joint Meeting of OCP-TAP and IEEE IC on TDC</a:t>
            </a:r>
          </a:p>
        </p:txBody>
      </p:sp>
    </p:spTree>
    <p:extLst>
      <p:ext uri="{BB962C8B-B14F-4D97-AF65-F5344CB8AC3E}">
        <p14:creationId xmlns:p14="http://schemas.microsoft.com/office/powerpoint/2010/main" val="13406847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Brooklyn_5G_Summit_Slide_Templat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dpi="0" rotWithShape="1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</a:spPr>
      <a:bodyPr tIns="90000" bIns="90000" rtlCol="0" anchor="t" anchorCtr="0"/>
      <a:lstStyle>
        <a:defPPr algn="ctr" fontAlgn="auto">
          <a:spcBef>
            <a:spcPts val="0"/>
          </a:spcBef>
          <a:spcAft>
            <a:spcPts val="0"/>
          </a:spcAft>
          <a:defRPr dirty="0" smtClean="0">
            <a:solidFill>
              <a:schemeClr val="accent4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9050" cmpd="sng">
          <a:solidFill>
            <a:schemeClr val="accent3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3281</TotalTime>
  <Words>126</Words>
  <Application>Microsoft Office PowerPoint</Application>
  <PresentationFormat>On-screen Show (16:9)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微软雅黑</vt:lpstr>
      <vt:lpstr>Arial</vt:lpstr>
      <vt:lpstr>Calibri</vt:lpstr>
      <vt:lpstr>Lucida Grande</vt:lpstr>
      <vt:lpstr>Brooklyn_5G_Summit_Slide_Template</vt:lpstr>
      <vt:lpstr>PowerPoint Presentation</vt:lpstr>
    </vt:vector>
  </TitlesOfParts>
  <Manager/>
  <Company>O-RAN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O-RAN template</dc:title>
  <dc:subject/>
  <dc:creator>saeed@labs.att.com</dc:creator>
  <cp:keywords/>
  <dc:description/>
  <cp:lastModifiedBy>Rodney Cummings</cp:lastModifiedBy>
  <cp:revision>3472</cp:revision>
  <cp:lastPrinted>2013-08-25T10:38:03Z</cp:lastPrinted>
  <dcterms:created xsi:type="dcterms:W3CDTF">2014-02-19T17:56:33Z</dcterms:created>
  <dcterms:modified xsi:type="dcterms:W3CDTF">2024-09-05T22:44:50Z</dcterms:modified>
  <cp:category/>
</cp:coreProperties>
</file>