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4"/>
  </p:notesMasterIdLst>
  <p:sldIdLst>
    <p:sldId id="256" r:id="rId2"/>
    <p:sldId id="271" r:id="rId3"/>
    <p:sldId id="257" r:id="rId4"/>
    <p:sldId id="279" r:id="rId5"/>
    <p:sldId id="259" r:id="rId6"/>
    <p:sldId id="260" r:id="rId7"/>
    <p:sldId id="273" r:id="rId8"/>
    <p:sldId id="274" r:id="rId9"/>
    <p:sldId id="28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77" r:id="rId18"/>
    <p:sldId id="278" r:id="rId19"/>
    <p:sldId id="269" r:id="rId20"/>
    <p:sldId id="270" r:id="rId21"/>
    <p:sldId id="26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2332-026C-4B4D-B733-0047451B9A0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56622-1478-924E-8691-DFFE2BBD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56622-1478-924E-8691-DFFE2BBD7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20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B917-2B5E-6F45-8866-CE5786F0F7D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F03-34A4-9B42-BEC8-FF7DB2D3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ptentrio.com/en/learn-more/webina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pencompute.org/wiki/Time_Appliances_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2fRqlKxrZ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22651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BE7D-411A-FC51-3769-AB0B54052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Applications for Precision Time Synchronization in Data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89057-7723-F436-0ED3-9F78FBAE3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Ahmad Byagowi</a:t>
            </a:r>
          </a:p>
        </p:txBody>
      </p:sp>
    </p:spTree>
    <p:extLst>
      <p:ext uri="{BB962C8B-B14F-4D97-AF65-F5344CB8AC3E}">
        <p14:creationId xmlns:p14="http://schemas.microsoft.com/office/powerpoint/2010/main" val="376948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F888-CC06-FC02-1773-A4A9BEF0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6" y="774884"/>
            <a:ext cx="11487807" cy="1293028"/>
          </a:xfrm>
        </p:spPr>
        <p:txBody>
          <a:bodyPr>
            <a:normAutofit/>
          </a:bodyPr>
          <a:lstStyle/>
          <a:p>
            <a:r>
              <a:rPr lang="en-US" dirty="0"/>
              <a:t>Class 1: Running Events at A specific 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9DC6E9-C9B9-A7C2-8906-234D962D3715}"/>
              </a:ext>
            </a:extLst>
          </p:cNvPr>
          <p:cNvGrpSpPr/>
          <p:nvPr/>
        </p:nvGrpSpPr>
        <p:grpSpPr>
          <a:xfrm>
            <a:off x="192024" y="1889440"/>
            <a:ext cx="2819400" cy="1146368"/>
            <a:chOff x="838200" y="1791904"/>
            <a:chExt cx="2819400" cy="114636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1DEB614-5DEA-F752-F5AD-4BD9A330879C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EF1147-D99B-EA82-1663-41E5A58752CD}"/>
                </a:ext>
              </a:extLst>
            </p:cNvPr>
            <p:cNvCxnSpPr/>
            <p:nvPr/>
          </p:nvCxnSpPr>
          <p:spPr>
            <a:xfrm>
              <a:off x="1109472" y="2584704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4BC27D-28BB-C1CE-752F-595C7A3E214A}"/>
                </a:ext>
              </a:extLst>
            </p:cNvPr>
            <p:cNvSpPr txBox="1"/>
            <p:nvPr/>
          </p:nvSpPr>
          <p:spPr>
            <a:xfrm>
              <a:off x="838200" y="223959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71257F-1FD5-887F-D6E4-7990E9136419}"/>
              </a:ext>
            </a:extLst>
          </p:cNvPr>
          <p:cNvGrpSpPr/>
          <p:nvPr/>
        </p:nvGrpSpPr>
        <p:grpSpPr>
          <a:xfrm>
            <a:off x="192024" y="3255424"/>
            <a:ext cx="2819400" cy="1146368"/>
            <a:chOff x="838200" y="1791904"/>
            <a:chExt cx="2819400" cy="114636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4F5D547-57D0-7D67-5F63-4BCC3A86033D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92262-A0BC-7631-72AF-8B34A2434ABC}"/>
                </a:ext>
              </a:extLst>
            </p:cNvPr>
            <p:cNvCxnSpPr/>
            <p:nvPr/>
          </p:nvCxnSpPr>
          <p:spPr>
            <a:xfrm>
              <a:off x="1109472" y="2584704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05CBF-3F14-BD14-4CB9-019796976B8F}"/>
                </a:ext>
              </a:extLst>
            </p:cNvPr>
            <p:cNvSpPr txBox="1"/>
            <p:nvPr/>
          </p:nvSpPr>
          <p:spPr>
            <a:xfrm>
              <a:off x="838200" y="223959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9786B5-7426-0CB1-1E2B-8199F6EC2C26}"/>
              </a:ext>
            </a:extLst>
          </p:cNvPr>
          <p:cNvGrpSpPr/>
          <p:nvPr/>
        </p:nvGrpSpPr>
        <p:grpSpPr>
          <a:xfrm>
            <a:off x="192024" y="4739756"/>
            <a:ext cx="2819400" cy="1146368"/>
            <a:chOff x="838200" y="1791904"/>
            <a:chExt cx="2819400" cy="114636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0091CDF-3E36-9E07-FF10-D70C1CC40BB9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ED7E0B-AA02-D07F-09CF-1CB30F7CDF5E}"/>
                </a:ext>
              </a:extLst>
            </p:cNvPr>
            <p:cNvCxnSpPr/>
            <p:nvPr/>
          </p:nvCxnSpPr>
          <p:spPr>
            <a:xfrm>
              <a:off x="1109472" y="2584704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6DCEF-B73B-58F0-AC35-2A07BD8803D1}"/>
                </a:ext>
              </a:extLst>
            </p:cNvPr>
            <p:cNvSpPr txBox="1"/>
            <p:nvPr/>
          </p:nvSpPr>
          <p:spPr>
            <a:xfrm>
              <a:off x="838200" y="223959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6A6A188-8075-E273-43A6-44073B7DFDE5}"/>
              </a:ext>
            </a:extLst>
          </p:cNvPr>
          <p:cNvSpPr/>
          <p:nvPr/>
        </p:nvSpPr>
        <p:spPr>
          <a:xfrm>
            <a:off x="3401568" y="2284898"/>
            <a:ext cx="1133856" cy="707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D(1)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4C15B0-700E-EB53-E044-5CF344141339}"/>
              </a:ext>
            </a:extLst>
          </p:cNvPr>
          <p:cNvSpPr/>
          <p:nvPr/>
        </p:nvSpPr>
        <p:spPr>
          <a:xfrm>
            <a:off x="3401568" y="3718880"/>
            <a:ext cx="1133856" cy="707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D(0)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D7172F-17AB-05DF-8E08-A593D9192BE3}"/>
              </a:ext>
            </a:extLst>
          </p:cNvPr>
          <p:cNvSpPr/>
          <p:nvPr/>
        </p:nvSpPr>
        <p:spPr>
          <a:xfrm>
            <a:off x="3401568" y="5203212"/>
            <a:ext cx="1133856" cy="707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D(-1)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C3ABEA-93C6-91A2-5E98-C3B9A2EC06B1}"/>
              </a:ext>
            </a:extLst>
          </p:cNvPr>
          <p:cNvGrpSpPr/>
          <p:nvPr/>
        </p:nvGrpSpPr>
        <p:grpSpPr>
          <a:xfrm>
            <a:off x="4759452" y="1870183"/>
            <a:ext cx="2958084" cy="1146368"/>
            <a:chOff x="699516" y="1791904"/>
            <a:chExt cx="2958084" cy="1146368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2CCE4E7-4CCD-39F6-4898-AF413C63D48F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897A67-805A-08B9-AF0E-2FE4A3C03178}"/>
                </a:ext>
              </a:extLst>
            </p:cNvPr>
            <p:cNvCxnSpPr/>
            <p:nvPr/>
          </p:nvCxnSpPr>
          <p:spPr>
            <a:xfrm>
              <a:off x="917320" y="2560187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95C37-BD7F-0B9E-CD25-9A9810DA28F0}"/>
                </a:ext>
              </a:extLst>
            </p:cNvPr>
            <p:cNvSpPr txBox="1"/>
            <p:nvPr/>
          </p:nvSpPr>
          <p:spPr>
            <a:xfrm>
              <a:off x="699516" y="218815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68F967-158C-F881-22BB-A78DA4EAA854}"/>
              </a:ext>
            </a:extLst>
          </p:cNvPr>
          <p:cNvGrpSpPr/>
          <p:nvPr/>
        </p:nvGrpSpPr>
        <p:grpSpPr>
          <a:xfrm>
            <a:off x="4686300" y="3211650"/>
            <a:ext cx="2819400" cy="1146368"/>
            <a:chOff x="838200" y="1791904"/>
            <a:chExt cx="2819400" cy="11463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E928EB8-5FF8-AE29-07F2-BF63F96CF5BB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33C3D0-1120-6AC8-6D44-36A4AE908002}"/>
                </a:ext>
              </a:extLst>
            </p:cNvPr>
            <p:cNvCxnSpPr/>
            <p:nvPr/>
          </p:nvCxnSpPr>
          <p:spPr>
            <a:xfrm>
              <a:off x="1109472" y="2584704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F9E585-09E3-0C7A-0287-0131A143C024}"/>
                </a:ext>
              </a:extLst>
            </p:cNvPr>
            <p:cNvSpPr txBox="1"/>
            <p:nvPr/>
          </p:nvSpPr>
          <p:spPr>
            <a:xfrm>
              <a:off x="838200" y="223959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5FED80-0573-1683-49B5-F0EB5B7CDF17}"/>
              </a:ext>
            </a:extLst>
          </p:cNvPr>
          <p:cNvGrpSpPr/>
          <p:nvPr/>
        </p:nvGrpSpPr>
        <p:grpSpPr>
          <a:xfrm>
            <a:off x="4680331" y="4703126"/>
            <a:ext cx="2845053" cy="1146368"/>
            <a:chOff x="1030351" y="1791904"/>
            <a:chExt cx="2845053" cy="114636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29584E9-24A3-A509-BDD6-9556F91A464F}"/>
                </a:ext>
              </a:extLst>
            </p:cNvPr>
            <p:cNvSpPr/>
            <p:nvPr/>
          </p:nvSpPr>
          <p:spPr>
            <a:xfrm>
              <a:off x="1109472" y="1791904"/>
              <a:ext cx="2548128" cy="1146368"/>
            </a:xfrm>
            <a:custGeom>
              <a:avLst/>
              <a:gdLst>
                <a:gd name="connsiteX0" fmla="*/ 0 w 2548128"/>
                <a:gd name="connsiteY0" fmla="*/ 1121984 h 1146368"/>
                <a:gd name="connsiteX1" fmla="*/ 85344 w 2548128"/>
                <a:gd name="connsiteY1" fmla="*/ 1097600 h 1146368"/>
                <a:gd name="connsiteX2" fmla="*/ 121920 w 2548128"/>
                <a:gd name="connsiteY2" fmla="*/ 1109792 h 1146368"/>
                <a:gd name="connsiteX3" fmla="*/ 146304 w 2548128"/>
                <a:gd name="connsiteY3" fmla="*/ 1073216 h 1146368"/>
                <a:gd name="connsiteX4" fmla="*/ 182880 w 2548128"/>
                <a:gd name="connsiteY4" fmla="*/ 1061024 h 1146368"/>
                <a:gd name="connsiteX5" fmla="*/ 256032 w 2548128"/>
                <a:gd name="connsiteY5" fmla="*/ 1073216 h 1146368"/>
                <a:gd name="connsiteX6" fmla="*/ 329184 w 2548128"/>
                <a:gd name="connsiteY6" fmla="*/ 1036640 h 1146368"/>
                <a:gd name="connsiteX7" fmla="*/ 377952 w 2548128"/>
                <a:gd name="connsiteY7" fmla="*/ 1048832 h 1146368"/>
                <a:gd name="connsiteX8" fmla="*/ 414528 w 2548128"/>
                <a:gd name="connsiteY8" fmla="*/ 1073216 h 1146368"/>
                <a:gd name="connsiteX9" fmla="*/ 451104 w 2548128"/>
                <a:gd name="connsiteY9" fmla="*/ 1085408 h 1146368"/>
                <a:gd name="connsiteX10" fmla="*/ 573024 w 2548128"/>
                <a:gd name="connsiteY10" fmla="*/ 1073216 h 1146368"/>
                <a:gd name="connsiteX11" fmla="*/ 621792 w 2548128"/>
                <a:gd name="connsiteY11" fmla="*/ 1012256 h 1146368"/>
                <a:gd name="connsiteX12" fmla="*/ 658368 w 2548128"/>
                <a:gd name="connsiteY12" fmla="*/ 1000064 h 1146368"/>
                <a:gd name="connsiteX13" fmla="*/ 719328 w 2548128"/>
                <a:gd name="connsiteY13" fmla="*/ 1097600 h 1146368"/>
                <a:gd name="connsiteX14" fmla="*/ 792480 w 2548128"/>
                <a:gd name="connsiteY14" fmla="*/ 1061024 h 1146368"/>
                <a:gd name="connsiteX15" fmla="*/ 853440 w 2548128"/>
                <a:gd name="connsiteY15" fmla="*/ 1073216 h 1146368"/>
                <a:gd name="connsiteX16" fmla="*/ 926592 w 2548128"/>
                <a:gd name="connsiteY16" fmla="*/ 1097600 h 1146368"/>
                <a:gd name="connsiteX17" fmla="*/ 963168 w 2548128"/>
                <a:gd name="connsiteY17" fmla="*/ 1109792 h 1146368"/>
                <a:gd name="connsiteX18" fmla="*/ 975360 w 2548128"/>
                <a:gd name="connsiteY18" fmla="*/ 1073216 h 1146368"/>
                <a:gd name="connsiteX19" fmla="*/ 1097280 w 2548128"/>
                <a:gd name="connsiteY19" fmla="*/ 1097600 h 1146368"/>
                <a:gd name="connsiteX20" fmla="*/ 1182624 w 2548128"/>
                <a:gd name="connsiteY20" fmla="*/ 1109792 h 1146368"/>
                <a:gd name="connsiteX21" fmla="*/ 1219200 w 2548128"/>
                <a:gd name="connsiteY21" fmla="*/ 1097600 h 1146368"/>
                <a:gd name="connsiteX22" fmla="*/ 1267968 w 2548128"/>
                <a:gd name="connsiteY22" fmla="*/ 987872 h 1146368"/>
                <a:gd name="connsiteX23" fmla="*/ 1280160 w 2548128"/>
                <a:gd name="connsiteY23" fmla="*/ 951296 h 1146368"/>
                <a:gd name="connsiteX24" fmla="*/ 1292352 w 2548128"/>
                <a:gd name="connsiteY24" fmla="*/ 914720 h 1146368"/>
                <a:gd name="connsiteX25" fmla="*/ 1316736 w 2548128"/>
                <a:gd name="connsiteY25" fmla="*/ 768416 h 1146368"/>
                <a:gd name="connsiteX26" fmla="*/ 1341120 w 2548128"/>
                <a:gd name="connsiteY26" fmla="*/ 244160 h 1146368"/>
                <a:gd name="connsiteX27" fmla="*/ 1353312 w 2548128"/>
                <a:gd name="connsiteY27" fmla="*/ 500192 h 1146368"/>
                <a:gd name="connsiteX28" fmla="*/ 1365504 w 2548128"/>
                <a:gd name="connsiteY28" fmla="*/ 975680 h 1146368"/>
                <a:gd name="connsiteX29" fmla="*/ 1389888 w 2548128"/>
                <a:gd name="connsiteY29" fmla="*/ 1048832 h 1146368"/>
                <a:gd name="connsiteX30" fmla="*/ 1438656 w 2548128"/>
                <a:gd name="connsiteY30" fmla="*/ 1109792 h 1146368"/>
                <a:gd name="connsiteX31" fmla="*/ 1584960 w 2548128"/>
                <a:gd name="connsiteY31" fmla="*/ 1109792 h 1146368"/>
                <a:gd name="connsiteX32" fmla="*/ 1621536 w 2548128"/>
                <a:gd name="connsiteY32" fmla="*/ 1134176 h 1146368"/>
                <a:gd name="connsiteX33" fmla="*/ 1658112 w 2548128"/>
                <a:gd name="connsiteY33" fmla="*/ 1121984 h 1146368"/>
                <a:gd name="connsiteX34" fmla="*/ 1706880 w 2548128"/>
                <a:gd name="connsiteY34" fmla="*/ 1048832 h 1146368"/>
                <a:gd name="connsiteX35" fmla="*/ 1792224 w 2548128"/>
                <a:gd name="connsiteY35" fmla="*/ 1061024 h 1146368"/>
                <a:gd name="connsiteX36" fmla="*/ 1828800 w 2548128"/>
                <a:gd name="connsiteY36" fmla="*/ 1073216 h 1146368"/>
                <a:gd name="connsiteX37" fmla="*/ 1938528 w 2548128"/>
                <a:gd name="connsiteY37" fmla="*/ 1048832 h 1146368"/>
                <a:gd name="connsiteX38" fmla="*/ 1999488 w 2548128"/>
                <a:gd name="connsiteY38" fmla="*/ 1061024 h 1146368"/>
                <a:gd name="connsiteX39" fmla="*/ 2011680 w 2548128"/>
                <a:gd name="connsiteY39" fmla="*/ 1097600 h 1146368"/>
                <a:gd name="connsiteX40" fmla="*/ 2048256 w 2548128"/>
                <a:gd name="connsiteY40" fmla="*/ 1109792 h 1146368"/>
                <a:gd name="connsiteX41" fmla="*/ 2097024 w 2548128"/>
                <a:gd name="connsiteY41" fmla="*/ 1097600 h 1146368"/>
                <a:gd name="connsiteX42" fmla="*/ 2267712 w 2548128"/>
                <a:gd name="connsiteY42" fmla="*/ 1121984 h 1146368"/>
                <a:gd name="connsiteX43" fmla="*/ 2377440 w 2548128"/>
                <a:gd name="connsiteY43" fmla="*/ 1134176 h 1146368"/>
                <a:gd name="connsiteX44" fmla="*/ 2414016 w 2548128"/>
                <a:gd name="connsiteY44" fmla="*/ 1146368 h 1146368"/>
                <a:gd name="connsiteX45" fmla="*/ 2487168 w 2548128"/>
                <a:gd name="connsiteY45" fmla="*/ 1121984 h 1146368"/>
                <a:gd name="connsiteX46" fmla="*/ 2548128 w 2548128"/>
                <a:gd name="connsiteY46" fmla="*/ 1097600 h 114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48128" h="1146368">
                  <a:moveTo>
                    <a:pt x="0" y="1121984"/>
                  </a:moveTo>
                  <a:cubicBezTo>
                    <a:pt x="28448" y="1113856"/>
                    <a:pt x="55904" y="1100544"/>
                    <a:pt x="85344" y="1097600"/>
                  </a:cubicBezTo>
                  <a:cubicBezTo>
                    <a:pt x="98132" y="1096321"/>
                    <a:pt x="109988" y="1114565"/>
                    <a:pt x="121920" y="1109792"/>
                  </a:cubicBezTo>
                  <a:cubicBezTo>
                    <a:pt x="135525" y="1104350"/>
                    <a:pt x="134862" y="1082370"/>
                    <a:pt x="146304" y="1073216"/>
                  </a:cubicBezTo>
                  <a:cubicBezTo>
                    <a:pt x="156339" y="1065188"/>
                    <a:pt x="170688" y="1065088"/>
                    <a:pt x="182880" y="1061024"/>
                  </a:cubicBezTo>
                  <a:cubicBezTo>
                    <a:pt x="207264" y="1065088"/>
                    <a:pt x="231312" y="1073216"/>
                    <a:pt x="256032" y="1073216"/>
                  </a:cubicBezTo>
                  <a:cubicBezTo>
                    <a:pt x="281271" y="1073216"/>
                    <a:pt x="310691" y="1048969"/>
                    <a:pt x="329184" y="1036640"/>
                  </a:cubicBezTo>
                  <a:cubicBezTo>
                    <a:pt x="345440" y="1040704"/>
                    <a:pt x="362551" y="1042231"/>
                    <a:pt x="377952" y="1048832"/>
                  </a:cubicBezTo>
                  <a:cubicBezTo>
                    <a:pt x="391420" y="1054604"/>
                    <a:pt x="401422" y="1066663"/>
                    <a:pt x="414528" y="1073216"/>
                  </a:cubicBezTo>
                  <a:cubicBezTo>
                    <a:pt x="426023" y="1078963"/>
                    <a:pt x="438912" y="1081344"/>
                    <a:pt x="451104" y="1085408"/>
                  </a:cubicBezTo>
                  <a:cubicBezTo>
                    <a:pt x="491744" y="1081344"/>
                    <a:pt x="533227" y="1082400"/>
                    <a:pt x="573024" y="1073216"/>
                  </a:cubicBezTo>
                  <a:cubicBezTo>
                    <a:pt x="643386" y="1056979"/>
                    <a:pt x="584712" y="1049336"/>
                    <a:pt x="621792" y="1012256"/>
                  </a:cubicBezTo>
                  <a:cubicBezTo>
                    <a:pt x="630879" y="1003169"/>
                    <a:pt x="646176" y="1004128"/>
                    <a:pt x="658368" y="1000064"/>
                  </a:cubicBezTo>
                  <a:cubicBezTo>
                    <a:pt x="687386" y="1087117"/>
                    <a:pt x="661366" y="1058959"/>
                    <a:pt x="719328" y="1097600"/>
                  </a:cubicBezTo>
                  <a:cubicBezTo>
                    <a:pt x="737821" y="1085271"/>
                    <a:pt x="767241" y="1061024"/>
                    <a:pt x="792480" y="1061024"/>
                  </a:cubicBezTo>
                  <a:cubicBezTo>
                    <a:pt x="813202" y="1061024"/>
                    <a:pt x="833448" y="1067764"/>
                    <a:pt x="853440" y="1073216"/>
                  </a:cubicBezTo>
                  <a:cubicBezTo>
                    <a:pt x="878237" y="1079979"/>
                    <a:pt x="902208" y="1089472"/>
                    <a:pt x="926592" y="1097600"/>
                  </a:cubicBezTo>
                  <a:lnTo>
                    <a:pt x="963168" y="1109792"/>
                  </a:lnTo>
                  <a:cubicBezTo>
                    <a:pt x="967232" y="1097600"/>
                    <a:pt x="962892" y="1076333"/>
                    <a:pt x="975360" y="1073216"/>
                  </a:cubicBezTo>
                  <a:cubicBezTo>
                    <a:pt x="1030108" y="1059529"/>
                    <a:pt x="1052814" y="1088707"/>
                    <a:pt x="1097280" y="1097600"/>
                  </a:cubicBezTo>
                  <a:cubicBezTo>
                    <a:pt x="1125459" y="1103236"/>
                    <a:pt x="1154176" y="1105728"/>
                    <a:pt x="1182624" y="1109792"/>
                  </a:cubicBezTo>
                  <a:cubicBezTo>
                    <a:pt x="1194816" y="1105728"/>
                    <a:pt x="1209165" y="1105628"/>
                    <a:pt x="1219200" y="1097600"/>
                  </a:cubicBezTo>
                  <a:cubicBezTo>
                    <a:pt x="1245546" y="1076523"/>
                    <a:pt x="1260517" y="1010224"/>
                    <a:pt x="1267968" y="987872"/>
                  </a:cubicBezTo>
                  <a:lnTo>
                    <a:pt x="1280160" y="951296"/>
                  </a:lnTo>
                  <a:cubicBezTo>
                    <a:pt x="1284224" y="939104"/>
                    <a:pt x="1290239" y="927397"/>
                    <a:pt x="1292352" y="914720"/>
                  </a:cubicBezTo>
                  <a:lnTo>
                    <a:pt x="1316736" y="768416"/>
                  </a:lnTo>
                  <a:cubicBezTo>
                    <a:pt x="1328493" y="51248"/>
                    <a:pt x="1315658" y="-252342"/>
                    <a:pt x="1341120" y="244160"/>
                  </a:cubicBezTo>
                  <a:cubicBezTo>
                    <a:pt x="1345496" y="329489"/>
                    <a:pt x="1350466" y="414799"/>
                    <a:pt x="1353312" y="500192"/>
                  </a:cubicBezTo>
                  <a:cubicBezTo>
                    <a:pt x="1358594" y="658652"/>
                    <a:pt x="1354958" y="817483"/>
                    <a:pt x="1365504" y="975680"/>
                  </a:cubicBezTo>
                  <a:cubicBezTo>
                    <a:pt x="1367214" y="1001326"/>
                    <a:pt x="1381760" y="1024448"/>
                    <a:pt x="1389888" y="1048832"/>
                  </a:cubicBezTo>
                  <a:cubicBezTo>
                    <a:pt x="1406714" y="1099309"/>
                    <a:pt x="1391387" y="1078279"/>
                    <a:pt x="1438656" y="1109792"/>
                  </a:cubicBezTo>
                  <a:cubicBezTo>
                    <a:pt x="1503680" y="1098955"/>
                    <a:pt x="1519936" y="1088117"/>
                    <a:pt x="1584960" y="1109792"/>
                  </a:cubicBezTo>
                  <a:cubicBezTo>
                    <a:pt x="1598861" y="1114426"/>
                    <a:pt x="1609344" y="1126048"/>
                    <a:pt x="1621536" y="1134176"/>
                  </a:cubicBezTo>
                  <a:cubicBezTo>
                    <a:pt x="1633728" y="1130112"/>
                    <a:pt x="1649025" y="1131071"/>
                    <a:pt x="1658112" y="1121984"/>
                  </a:cubicBezTo>
                  <a:cubicBezTo>
                    <a:pt x="1678834" y="1101262"/>
                    <a:pt x="1706880" y="1048832"/>
                    <a:pt x="1706880" y="1048832"/>
                  </a:cubicBezTo>
                  <a:cubicBezTo>
                    <a:pt x="1735328" y="1052896"/>
                    <a:pt x="1764045" y="1055388"/>
                    <a:pt x="1792224" y="1061024"/>
                  </a:cubicBezTo>
                  <a:cubicBezTo>
                    <a:pt x="1804826" y="1063544"/>
                    <a:pt x="1815949" y="1073216"/>
                    <a:pt x="1828800" y="1073216"/>
                  </a:cubicBezTo>
                  <a:cubicBezTo>
                    <a:pt x="1871714" y="1073216"/>
                    <a:pt x="1900810" y="1061405"/>
                    <a:pt x="1938528" y="1048832"/>
                  </a:cubicBezTo>
                  <a:cubicBezTo>
                    <a:pt x="1958848" y="1052896"/>
                    <a:pt x="1982246" y="1049529"/>
                    <a:pt x="1999488" y="1061024"/>
                  </a:cubicBezTo>
                  <a:cubicBezTo>
                    <a:pt x="2010181" y="1068153"/>
                    <a:pt x="2002593" y="1088513"/>
                    <a:pt x="2011680" y="1097600"/>
                  </a:cubicBezTo>
                  <a:cubicBezTo>
                    <a:pt x="2020767" y="1106687"/>
                    <a:pt x="2036064" y="1105728"/>
                    <a:pt x="2048256" y="1109792"/>
                  </a:cubicBezTo>
                  <a:cubicBezTo>
                    <a:pt x="2064512" y="1105728"/>
                    <a:pt x="2080268" y="1097600"/>
                    <a:pt x="2097024" y="1097600"/>
                  </a:cubicBezTo>
                  <a:cubicBezTo>
                    <a:pt x="2203868" y="1097600"/>
                    <a:pt x="2200022" y="1099421"/>
                    <a:pt x="2267712" y="1121984"/>
                  </a:cubicBezTo>
                  <a:cubicBezTo>
                    <a:pt x="2328672" y="1101664"/>
                    <a:pt x="2292096" y="1105728"/>
                    <a:pt x="2377440" y="1134176"/>
                  </a:cubicBezTo>
                  <a:lnTo>
                    <a:pt x="2414016" y="1146368"/>
                  </a:lnTo>
                  <a:cubicBezTo>
                    <a:pt x="2438400" y="1138240"/>
                    <a:pt x="2465782" y="1136241"/>
                    <a:pt x="2487168" y="1121984"/>
                  </a:cubicBezTo>
                  <a:cubicBezTo>
                    <a:pt x="2530507" y="1093091"/>
                    <a:pt x="2509091" y="1097600"/>
                    <a:pt x="2548128" y="109760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C42277-EC04-38DC-6E79-621802C3C40E}"/>
                </a:ext>
              </a:extLst>
            </p:cNvPr>
            <p:cNvCxnSpPr/>
            <p:nvPr/>
          </p:nvCxnSpPr>
          <p:spPr>
            <a:xfrm>
              <a:off x="1327276" y="2608928"/>
              <a:ext cx="254812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E284CB-E4FC-01F5-C562-3B14D5504B1A}"/>
                </a:ext>
              </a:extLst>
            </p:cNvPr>
            <p:cNvSpPr txBox="1"/>
            <p:nvPr/>
          </p:nvSpPr>
          <p:spPr>
            <a:xfrm>
              <a:off x="1030351" y="2252002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CE821907-635A-AD07-835F-643E117A0473}"/>
              </a:ext>
            </a:extLst>
          </p:cNvPr>
          <p:cNvSpPr/>
          <p:nvPr/>
        </p:nvSpPr>
        <p:spPr>
          <a:xfrm>
            <a:off x="8325127" y="3404948"/>
            <a:ext cx="3226910" cy="1645319"/>
          </a:xfrm>
          <a:custGeom>
            <a:avLst/>
            <a:gdLst>
              <a:gd name="connsiteX0" fmla="*/ 0 w 2548128"/>
              <a:gd name="connsiteY0" fmla="*/ 1121984 h 1146368"/>
              <a:gd name="connsiteX1" fmla="*/ 85344 w 2548128"/>
              <a:gd name="connsiteY1" fmla="*/ 1097600 h 1146368"/>
              <a:gd name="connsiteX2" fmla="*/ 121920 w 2548128"/>
              <a:gd name="connsiteY2" fmla="*/ 1109792 h 1146368"/>
              <a:gd name="connsiteX3" fmla="*/ 146304 w 2548128"/>
              <a:gd name="connsiteY3" fmla="*/ 1073216 h 1146368"/>
              <a:gd name="connsiteX4" fmla="*/ 182880 w 2548128"/>
              <a:gd name="connsiteY4" fmla="*/ 1061024 h 1146368"/>
              <a:gd name="connsiteX5" fmla="*/ 256032 w 2548128"/>
              <a:gd name="connsiteY5" fmla="*/ 1073216 h 1146368"/>
              <a:gd name="connsiteX6" fmla="*/ 329184 w 2548128"/>
              <a:gd name="connsiteY6" fmla="*/ 1036640 h 1146368"/>
              <a:gd name="connsiteX7" fmla="*/ 377952 w 2548128"/>
              <a:gd name="connsiteY7" fmla="*/ 1048832 h 1146368"/>
              <a:gd name="connsiteX8" fmla="*/ 414528 w 2548128"/>
              <a:gd name="connsiteY8" fmla="*/ 1073216 h 1146368"/>
              <a:gd name="connsiteX9" fmla="*/ 451104 w 2548128"/>
              <a:gd name="connsiteY9" fmla="*/ 1085408 h 1146368"/>
              <a:gd name="connsiteX10" fmla="*/ 573024 w 2548128"/>
              <a:gd name="connsiteY10" fmla="*/ 1073216 h 1146368"/>
              <a:gd name="connsiteX11" fmla="*/ 621792 w 2548128"/>
              <a:gd name="connsiteY11" fmla="*/ 1012256 h 1146368"/>
              <a:gd name="connsiteX12" fmla="*/ 658368 w 2548128"/>
              <a:gd name="connsiteY12" fmla="*/ 1000064 h 1146368"/>
              <a:gd name="connsiteX13" fmla="*/ 719328 w 2548128"/>
              <a:gd name="connsiteY13" fmla="*/ 1097600 h 1146368"/>
              <a:gd name="connsiteX14" fmla="*/ 792480 w 2548128"/>
              <a:gd name="connsiteY14" fmla="*/ 1061024 h 1146368"/>
              <a:gd name="connsiteX15" fmla="*/ 853440 w 2548128"/>
              <a:gd name="connsiteY15" fmla="*/ 1073216 h 1146368"/>
              <a:gd name="connsiteX16" fmla="*/ 926592 w 2548128"/>
              <a:gd name="connsiteY16" fmla="*/ 1097600 h 1146368"/>
              <a:gd name="connsiteX17" fmla="*/ 963168 w 2548128"/>
              <a:gd name="connsiteY17" fmla="*/ 1109792 h 1146368"/>
              <a:gd name="connsiteX18" fmla="*/ 975360 w 2548128"/>
              <a:gd name="connsiteY18" fmla="*/ 1073216 h 1146368"/>
              <a:gd name="connsiteX19" fmla="*/ 1097280 w 2548128"/>
              <a:gd name="connsiteY19" fmla="*/ 1097600 h 1146368"/>
              <a:gd name="connsiteX20" fmla="*/ 1182624 w 2548128"/>
              <a:gd name="connsiteY20" fmla="*/ 1109792 h 1146368"/>
              <a:gd name="connsiteX21" fmla="*/ 1219200 w 2548128"/>
              <a:gd name="connsiteY21" fmla="*/ 1097600 h 1146368"/>
              <a:gd name="connsiteX22" fmla="*/ 1267968 w 2548128"/>
              <a:gd name="connsiteY22" fmla="*/ 987872 h 1146368"/>
              <a:gd name="connsiteX23" fmla="*/ 1280160 w 2548128"/>
              <a:gd name="connsiteY23" fmla="*/ 951296 h 1146368"/>
              <a:gd name="connsiteX24" fmla="*/ 1292352 w 2548128"/>
              <a:gd name="connsiteY24" fmla="*/ 914720 h 1146368"/>
              <a:gd name="connsiteX25" fmla="*/ 1316736 w 2548128"/>
              <a:gd name="connsiteY25" fmla="*/ 768416 h 1146368"/>
              <a:gd name="connsiteX26" fmla="*/ 1341120 w 2548128"/>
              <a:gd name="connsiteY26" fmla="*/ 244160 h 1146368"/>
              <a:gd name="connsiteX27" fmla="*/ 1353312 w 2548128"/>
              <a:gd name="connsiteY27" fmla="*/ 500192 h 1146368"/>
              <a:gd name="connsiteX28" fmla="*/ 1365504 w 2548128"/>
              <a:gd name="connsiteY28" fmla="*/ 975680 h 1146368"/>
              <a:gd name="connsiteX29" fmla="*/ 1389888 w 2548128"/>
              <a:gd name="connsiteY29" fmla="*/ 1048832 h 1146368"/>
              <a:gd name="connsiteX30" fmla="*/ 1438656 w 2548128"/>
              <a:gd name="connsiteY30" fmla="*/ 1109792 h 1146368"/>
              <a:gd name="connsiteX31" fmla="*/ 1584960 w 2548128"/>
              <a:gd name="connsiteY31" fmla="*/ 1109792 h 1146368"/>
              <a:gd name="connsiteX32" fmla="*/ 1621536 w 2548128"/>
              <a:gd name="connsiteY32" fmla="*/ 1134176 h 1146368"/>
              <a:gd name="connsiteX33" fmla="*/ 1658112 w 2548128"/>
              <a:gd name="connsiteY33" fmla="*/ 1121984 h 1146368"/>
              <a:gd name="connsiteX34" fmla="*/ 1706880 w 2548128"/>
              <a:gd name="connsiteY34" fmla="*/ 1048832 h 1146368"/>
              <a:gd name="connsiteX35" fmla="*/ 1792224 w 2548128"/>
              <a:gd name="connsiteY35" fmla="*/ 1061024 h 1146368"/>
              <a:gd name="connsiteX36" fmla="*/ 1828800 w 2548128"/>
              <a:gd name="connsiteY36" fmla="*/ 1073216 h 1146368"/>
              <a:gd name="connsiteX37" fmla="*/ 1938528 w 2548128"/>
              <a:gd name="connsiteY37" fmla="*/ 1048832 h 1146368"/>
              <a:gd name="connsiteX38" fmla="*/ 1999488 w 2548128"/>
              <a:gd name="connsiteY38" fmla="*/ 1061024 h 1146368"/>
              <a:gd name="connsiteX39" fmla="*/ 2011680 w 2548128"/>
              <a:gd name="connsiteY39" fmla="*/ 1097600 h 1146368"/>
              <a:gd name="connsiteX40" fmla="*/ 2048256 w 2548128"/>
              <a:gd name="connsiteY40" fmla="*/ 1109792 h 1146368"/>
              <a:gd name="connsiteX41" fmla="*/ 2097024 w 2548128"/>
              <a:gd name="connsiteY41" fmla="*/ 1097600 h 1146368"/>
              <a:gd name="connsiteX42" fmla="*/ 2267712 w 2548128"/>
              <a:gd name="connsiteY42" fmla="*/ 1121984 h 1146368"/>
              <a:gd name="connsiteX43" fmla="*/ 2377440 w 2548128"/>
              <a:gd name="connsiteY43" fmla="*/ 1134176 h 1146368"/>
              <a:gd name="connsiteX44" fmla="*/ 2414016 w 2548128"/>
              <a:gd name="connsiteY44" fmla="*/ 1146368 h 1146368"/>
              <a:gd name="connsiteX45" fmla="*/ 2487168 w 2548128"/>
              <a:gd name="connsiteY45" fmla="*/ 1121984 h 1146368"/>
              <a:gd name="connsiteX46" fmla="*/ 2548128 w 2548128"/>
              <a:gd name="connsiteY46" fmla="*/ 1097600 h 114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8128" h="1146368">
                <a:moveTo>
                  <a:pt x="0" y="1121984"/>
                </a:moveTo>
                <a:cubicBezTo>
                  <a:pt x="28448" y="1113856"/>
                  <a:pt x="55904" y="1100544"/>
                  <a:pt x="85344" y="1097600"/>
                </a:cubicBezTo>
                <a:cubicBezTo>
                  <a:pt x="98132" y="1096321"/>
                  <a:pt x="109988" y="1114565"/>
                  <a:pt x="121920" y="1109792"/>
                </a:cubicBezTo>
                <a:cubicBezTo>
                  <a:pt x="135525" y="1104350"/>
                  <a:pt x="134862" y="1082370"/>
                  <a:pt x="146304" y="1073216"/>
                </a:cubicBezTo>
                <a:cubicBezTo>
                  <a:pt x="156339" y="1065188"/>
                  <a:pt x="170688" y="1065088"/>
                  <a:pt x="182880" y="1061024"/>
                </a:cubicBezTo>
                <a:cubicBezTo>
                  <a:pt x="207264" y="1065088"/>
                  <a:pt x="231312" y="1073216"/>
                  <a:pt x="256032" y="1073216"/>
                </a:cubicBezTo>
                <a:cubicBezTo>
                  <a:pt x="281271" y="1073216"/>
                  <a:pt x="310691" y="1048969"/>
                  <a:pt x="329184" y="1036640"/>
                </a:cubicBezTo>
                <a:cubicBezTo>
                  <a:pt x="345440" y="1040704"/>
                  <a:pt x="362551" y="1042231"/>
                  <a:pt x="377952" y="1048832"/>
                </a:cubicBezTo>
                <a:cubicBezTo>
                  <a:pt x="391420" y="1054604"/>
                  <a:pt x="401422" y="1066663"/>
                  <a:pt x="414528" y="1073216"/>
                </a:cubicBezTo>
                <a:cubicBezTo>
                  <a:pt x="426023" y="1078963"/>
                  <a:pt x="438912" y="1081344"/>
                  <a:pt x="451104" y="1085408"/>
                </a:cubicBezTo>
                <a:cubicBezTo>
                  <a:pt x="491744" y="1081344"/>
                  <a:pt x="533227" y="1082400"/>
                  <a:pt x="573024" y="1073216"/>
                </a:cubicBezTo>
                <a:cubicBezTo>
                  <a:pt x="643386" y="1056979"/>
                  <a:pt x="584712" y="1049336"/>
                  <a:pt x="621792" y="1012256"/>
                </a:cubicBezTo>
                <a:cubicBezTo>
                  <a:pt x="630879" y="1003169"/>
                  <a:pt x="646176" y="1004128"/>
                  <a:pt x="658368" y="1000064"/>
                </a:cubicBezTo>
                <a:cubicBezTo>
                  <a:pt x="687386" y="1087117"/>
                  <a:pt x="661366" y="1058959"/>
                  <a:pt x="719328" y="1097600"/>
                </a:cubicBezTo>
                <a:cubicBezTo>
                  <a:pt x="737821" y="1085271"/>
                  <a:pt x="767241" y="1061024"/>
                  <a:pt x="792480" y="1061024"/>
                </a:cubicBezTo>
                <a:cubicBezTo>
                  <a:pt x="813202" y="1061024"/>
                  <a:pt x="833448" y="1067764"/>
                  <a:pt x="853440" y="1073216"/>
                </a:cubicBezTo>
                <a:cubicBezTo>
                  <a:pt x="878237" y="1079979"/>
                  <a:pt x="902208" y="1089472"/>
                  <a:pt x="926592" y="1097600"/>
                </a:cubicBezTo>
                <a:lnTo>
                  <a:pt x="963168" y="1109792"/>
                </a:lnTo>
                <a:cubicBezTo>
                  <a:pt x="967232" y="1097600"/>
                  <a:pt x="962892" y="1076333"/>
                  <a:pt x="975360" y="1073216"/>
                </a:cubicBezTo>
                <a:cubicBezTo>
                  <a:pt x="1030108" y="1059529"/>
                  <a:pt x="1052814" y="1088707"/>
                  <a:pt x="1097280" y="1097600"/>
                </a:cubicBezTo>
                <a:cubicBezTo>
                  <a:pt x="1125459" y="1103236"/>
                  <a:pt x="1154176" y="1105728"/>
                  <a:pt x="1182624" y="1109792"/>
                </a:cubicBezTo>
                <a:cubicBezTo>
                  <a:pt x="1194816" y="1105728"/>
                  <a:pt x="1209165" y="1105628"/>
                  <a:pt x="1219200" y="1097600"/>
                </a:cubicBezTo>
                <a:cubicBezTo>
                  <a:pt x="1245546" y="1076523"/>
                  <a:pt x="1260517" y="1010224"/>
                  <a:pt x="1267968" y="987872"/>
                </a:cubicBezTo>
                <a:lnTo>
                  <a:pt x="1280160" y="951296"/>
                </a:lnTo>
                <a:cubicBezTo>
                  <a:pt x="1284224" y="939104"/>
                  <a:pt x="1290239" y="927397"/>
                  <a:pt x="1292352" y="914720"/>
                </a:cubicBezTo>
                <a:lnTo>
                  <a:pt x="1316736" y="768416"/>
                </a:lnTo>
                <a:cubicBezTo>
                  <a:pt x="1328493" y="51248"/>
                  <a:pt x="1315658" y="-252342"/>
                  <a:pt x="1341120" y="244160"/>
                </a:cubicBezTo>
                <a:cubicBezTo>
                  <a:pt x="1345496" y="329489"/>
                  <a:pt x="1350466" y="414799"/>
                  <a:pt x="1353312" y="500192"/>
                </a:cubicBezTo>
                <a:cubicBezTo>
                  <a:pt x="1358594" y="658652"/>
                  <a:pt x="1354958" y="817483"/>
                  <a:pt x="1365504" y="975680"/>
                </a:cubicBezTo>
                <a:cubicBezTo>
                  <a:pt x="1367214" y="1001326"/>
                  <a:pt x="1381760" y="1024448"/>
                  <a:pt x="1389888" y="1048832"/>
                </a:cubicBezTo>
                <a:cubicBezTo>
                  <a:pt x="1406714" y="1099309"/>
                  <a:pt x="1391387" y="1078279"/>
                  <a:pt x="1438656" y="1109792"/>
                </a:cubicBezTo>
                <a:cubicBezTo>
                  <a:pt x="1503680" y="1098955"/>
                  <a:pt x="1519936" y="1088117"/>
                  <a:pt x="1584960" y="1109792"/>
                </a:cubicBezTo>
                <a:cubicBezTo>
                  <a:pt x="1598861" y="1114426"/>
                  <a:pt x="1609344" y="1126048"/>
                  <a:pt x="1621536" y="1134176"/>
                </a:cubicBezTo>
                <a:cubicBezTo>
                  <a:pt x="1633728" y="1130112"/>
                  <a:pt x="1649025" y="1131071"/>
                  <a:pt x="1658112" y="1121984"/>
                </a:cubicBezTo>
                <a:cubicBezTo>
                  <a:pt x="1678834" y="1101262"/>
                  <a:pt x="1706880" y="1048832"/>
                  <a:pt x="1706880" y="1048832"/>
                </a:cubicBezTo>
                <a:cubicBezTo>
                  <a:pt x="1735328" y="1052896"/>
                  <a:pt x="1764045" y="1055388"/>
                  <a:pt x="1792224" y="1061024"/>
                </a:cubicBezTo>
                <a:cubicBezTo>
                  <a:pt x="1804826" y="1063544"/>
                  <a:pt x="1815949" y="1073216"/>
                  <a:pt x="1828800" y="1073216"/>
                </a:cubicBezTo>
                <a:cubicBezTo>
                  <a:pt x="1871714" y="1073216"/>
                  <a:pt x="1900810" y="1061405"/>
                  <a:pt x="1938528" y="1048832"/>
                </a:cubicBezTo>
                <a:cubicBezTo>
                  <a:pt x="1958848" y="1052896"/>
                  <a:pt x="1982246" y="1049529"/>
                  <a:pt x="1999488" y="1061024"/>
                </a:cubicBezTo>
                <a:cubicBezTo>
                  <a:pt x="2010181" y="1068153"/>
                  <a:pt x="2002593" y="1088513"/>
                  <a:pt x="2011680" y="1097600"/>
                </a:cubicBezTo>
                <a:cubicBezTo>
                  <a:pt x="2020767" y="1106687"/>
                  <a:pt x="2036064" y="1105728"/>
                  <a:pt x="2048256" y="1109792"/>
                </a:cubicBezTo>
                <a:cubicBezTo>
                  <a:pt x="2064512" y="1105728"/>
                  <a:pt x="2080268" y="1097600"/>
                  <a:pt x="2097024" y="1097600"/>
                </a:cubicBezTo>
                <a:cubicBezTo>
                  <a:pt x="2203868" y="1097600"/>
                  <a:pt x="2200022" y="1099421"/>
                  <a:pt x="2267712" y="1121984"/>
                </a:cubicBezTo>
                <a:cubicBezTo>
                  <a:pt x="2328672" y="1101664"/>
                  <a:pt x="2292096" y="1105728"/>
                  <a:pt x="2377440" y="1134176"/>
                </a:cubicBezTo>
                <a:lnTo>
                  <a:pt x="2414016" y="1146368"/>
                </a:lnTo>
                <a:cubicBezTo>
                  <a:pt x="2438400" y="1138240"/>
                  <a:pt x="2465782" y="1136241"/>
                  <a:pt x="2487168" y="1121984"/>
                </a:cubicBezTo>
                <a:cubicBezTo>
                  <a:pt x="2530507" y="1093091"/>
                  <a:pt x="2509091" y="1097600"/>
                  <a:pt x="2548128" y="10976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021F47-7877-EDBD-1935-20829BAFC003}"/>
              </a:ext>
            </a:extLst>
          </p:cNvPr>
          <p:cNvCxnSpPr/>
          <p:nvPr/>
        </p:nvCxnSpPr>
        <p:spPr>
          <a:xfrm>
            <a:off x="8139684" y="3211650"/>
            <a:ext cx="322691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909BCA-7CAA-075F-F2A0-44845429EA45}"/>
              </a:ext>
            </a:extLst>
          </p:cNvPr>
          <p:cNvSpPr txBox="1"/>
          <p:nvPr/>
        </p:nvSpPr>
        <p:spPr>
          <a:xfrm>
            <a:off x="8081031" y="2867193"/>
            <a:ext cx="1238718" cy="53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A7FD54D-B92D-648B-2A6D-293711D1D349}"/>
              </a:ext>
            </a:extLst>
          </p:cNvPr>
          <p:cNvSpPr/>
          <p:nvPr/>
        </p:nvSpPr>
        <p:spPr>
          <a:xfrm>
            <a:off x="8625165" y="3389601"/>
            <a:ext cx="3226910" cy="1645319"/>
          </a:xfrm>
          <a:custGeom>
            <a:avLst/>
            <a:gdLst>
              <a:gd name="connsiteX0" fmla="*/ 0 w 2548128"/>
              <a:gd name="connsiteY0" fmla="*/ 1121984 h 1146368"/>
              <a:gd name="connsiteX1" fmla="*/ 85344 w 2548128"/>
              <a:gd name="connsiteY1" fmla="*/ 1097600 h 1146368"/>
              <a:gd name="connsiteX2" fmla="*/ 121920 w 2548128"/>
              <a:gd name="connsiteY2" fmla="*/ 1109792 h 1146368"/>
              <a:gd name="connsiteX3" fmla="*/ 146304 w 2548128"/>
              <a:gd name="connsiteY3" fmla="*/ 1073216 h 1146368"/>
              <a:gd name="connsiteX4" fmla="*/ 182880 w 2548128"/>
              <a:gd name="connsiteY4" fmla="*/ 1061024 h 1146368"/>
              <a:gd name="connsiteX5" fmla="*/ 256032 w 2548128"/>
              <a:gd name="connsiteY5" fmla="*/ 1073216 h 1146368"/>
              <a:gd name="connsiteX6" fmla="*/ 329184 w 2548128"/>
              <a:gd name="connsiteY6" fmla="*/ 1036640 h 1146368"/>
              <a:gd name="connsiteX7" fmla="*/ 377952 w 2548128"/>
              <a:gd name="connsiteY7" fmla="*/ 1048832 h 1146368"/>
              <a:gd name="connsiteX8" fmla="*/ 414528 w 2548128"/>
              <a:gd name="connsiteY8" fmla="*/ 1073216 h 1146368"/>
              <a:gd name="connsiteX9" fmla="*/ 451104 w 2548128"/>
              <a:gd name="connsiteY9" fmla="*/ 1085408 h 1146368"/>
              <a:gd name="connsiteX10" fmla="*/ 573024 w 2548128"/>
              <a:gd name="connsiteY10" fmla="*/ 1073216 h 1146368"/>
              <a:gd name="connsiteX11" fmla="*/ 621792 w 2548128"/>
              <a:gd name="connsiteY11" fmla="*/ 1012256 h 1146368"/>
              <a:gd name="connsiteX12" fmla="*/ 658368 w 2548128"/>
              <a:gd name="connsiteY12" fmla="*/ 1000064 h 1146368"/>
              <a:gd name="connsiteX13" fmla="*/ 719328 w 2548128"/>
              <a:gd name="connsiteY13" fmla="*/ 1097600 h 1146368"/>
              <a:gd name="connsiteX14" fmla="*/ 792480 w 2548128"/>
              <a:gd name="connsiteY14" fmla="*/ 1061024 h 1146368"/>
              <a:gd name="connsiteX15" fmla="*/ 853440 w 2548128"/>
              <a:gd name="connsiteY15" fmla="*/ 1073216 h 1146368"/>
              <a:gd name="connsiteX16" fmla="*/ 926592 w 2548128"/>
              <a:gd name="connsiteY16" fmla="*/ 1097600 h 1146368"/>
              <a:gd name="connsiteX17" fmla="*/ 963168 w 2548128"/>
              <a:gd name="connsiteY17" fmla="*/ 1109792 h 1146368"/>
              <a:gd name="connsiteX18" fmla="*/ 975360 w 2548128"/>
              <a:gd name="connsiteY18" fmla="*/ 1073216 h 1146368"/>
              <a:gd name="connsiteX19" fmla="*/ 1097280 w 2548128"/>
              <a:gd name="connsiteY19" fmla="*/ 1097600 h 1146368"/>
              <a:gd name="connsiteX20" fmla="*/ 1182624 w 2548128"/>
              <a:gd name="connsiteY20" fmla="*/ 1109792 h 1146368"/>
              <a:gd name="connsiteX21" fmla="*/ 1219200 w 2548128"/>
              <a:gd name="connsiteY21" fmla="*/ 1097600 h 1146368"/>
              <a:gd name="connsiteX22" fmla="*/ 1267968 w 2548128"/>
              <a:gd name="connsiteY22" fmla="*/ 987872 h 1146368"/>
              <a:gd name="connsiteX23" fmla="*/ 1280160 w 2548128"/>
              <a:gd name="connsiteY23" fmla="*/ 951296 h 1146368"/>
              <a:gd name="connsiteX24" fmla="*/ 1292352 w 2548128"/>
              <a:gd name="connsiteY24" fmla="*/ 914720 h 1146368"/>
              <a:gd name="connsiteX25" fmla="*/ 1316736 w 2548128"/>
              <a:gd name="connsiteY25" fmla="*/ 768416 h 1146368"/>
              <a:gd name="connsiteX26" fmla="*/ 1341120 w 2548128"/>
              <a:gd name="connsiteY26" fmla="*/ 244160 h 1146368"/>
              <a:gd name="connsiteX27" fmla="*/ 1353312 w 2548128"/>
              <a:gd name="connsiteY27" fmla="*/ 500192 h 1146368"/>
              <a:gd name="connsiteX28" fmla="*/ 1365504 w 2548128"/>
              <a:gd name="connsiteY28" fmla="*/ 975680 h 1146368"/>
              <a:gd name="connsiteX29" fmla="*/ 1389888 w 2548128"/>
              <a:gd name="connsiteY29" fmla="*/ 1048832 h 1146368"/>
              <a:gd name="connsiteX30" fmla="*/ 1438656 w 2548128"/>
              <a:gd name="connsiteY30" fmla="*/ 1109792 h 1146368"/>
              <a:gd name="connsiteX31" fmla="*/ 1584960 w 2548128"/>
              <a:gd name="connsiteY31" fmla="*/ 1109792 h 1146368"/>
              <a:gd name="connsiteX32" fmla="*/ 1621536 w 2548128"/>
              <a:gd name="connsiteY32" fmla="*/ 1134176 h 1146368"/>
              <a:gd name="connsiteX33" fmla="*/ 1658112 w 2548128"/>
              <a:gd name="connsiteY33" fmla="*/ 1121984 h 1146368"/>
              <a:gd name="connsiteX34" fmla="*/ 1706880 w 2548128"/>
              <a:gd name="connsiteY34" fmla="*/ 1048832 h 1146368"/>
              <a:gd name="connsiteX35" fmla="*/ 1792224 w 2548128"/>
              <a:gd name="connsiteY35" fmla="*/ 1061024 h 1146368"/>
              <a:gd name="connsiteX36" fmla="*/ 1828800 w 2548128"/>
              <a:gd name="connsiteY36" fmla="*/ 1073216 h 1146368"/>
              <a:gd name="connsiteX37" fmla="*/ 1938528 w 2548128"/>
              <a:gd name="connsiteY37" fmla="*/ 1048832 h 1146368"/>
              <a:gd name="connsiteX38" fmla="*/ 1999488 w 2548128"/>
              <a:gd name="connsiteY38" fmla="*/ 1061024 h 1146368"/>
              <a:gd name="connsiteX39" fmla="*/ 2011680 w 2548128"/>
              <a:gd name="connsiteY39" fmla="*/ 1097600 h 1146368"/>
              <a:gd name="connsiteX40" fmla="*/ 2048256 w 2548128"/>
              <a:gd name="connsiteY40" fmla="*/ 1109792 h 1146368"/>
              <a:gd name="connsiteX41" fmla="*/ 2097024 w 2548128"/>
              <a:gd name="connsiteY41" fmla="*/ 1097600 h 1146368"/>
              <a:gd name="connsiteX42" fmla="*/ 2267712 w 2548128"/>
              <a:gd name="connsiteY42" fmla="*/ 1121984 h 1146368"/>
              <a:gd name="connsiteX43" fmla="*/ 2377440 w 2548128"/>
              <a:gd name="connsiteY43" fmla="*/ 1134176 h 1146368"/>
              <a:gd name="connsiteX44" fmla="*/ 2414016 w 2548128"/>
              <a:gd name="connsiteY44" fmla="*/ 1146368 h 1146368"/>
              <a:gd name="connsiteX45" fmla="*/ 2487168 w 2548128"/>
              <a:gd name="connsiteY45" fmla="*/ 1121984 h 1146368"/>
              <a:gd name="connsiteX46" fmla="*/ 2548128 w 2548128"/>
              <a:gd name="connsiteY46" fmla="*/ 1097600 h 114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8128" h="1146368">
                <a:moveTo>
                  <a:pt x="0" y="1121984"/>
                </a:moveTo>
                <a:cubicBezTo>
                  <a:pt x="28448" y="1113856"/>
                  <a:pt x="55904" y="1100544"/>
                  <a:pt x="85344" y="1097600"/>
                </a:cubicBezTo>
                <a:cubicBezTo>
                  <a:pt x="98132" y="1096321"/>
                  <a:pt x="109988" y="1114565"/>
                  <a:pt x="121920" y="1109792"/>
                </a:cubicBezTo>
                <a:cubicBezTo>
                  <a:pt x="135525" y="1104350"/>
                  <a:pt x="134862" y="1082370"/>
                  <a:pt x="146304" y="1073216"/>
                </a:cubicBezTo>
                <a:cubicBezTo>
                  <a:pt x="156339" y="1065188"/>
                  <a:pt x="170688" y="1065088"/>
                  <a:pt x="182880" y="1061024"/>
                </a:cubicBezTo>
                <a:cubicBezTo>
                  <a:pt x="207264" y="1065088"/>
                  <a:pt x="231312" y="1073216"/>
                  <a:pt x="256032" y="1073216"/>
                </a:cubicBezTo>
                <a:cubicBezTo>
                  <a:pt x="281271" y="1073216"/>
                  <a:pt x="310691" y="1048969"/>
                  <a:pt x="329184" y="1036640"/>
                </a:cubicBezTo>
                <a:cubicBezTo>
                  <a:pt x="345440" y="1040704"/>
                  <a:pt x="362551" y="1042231"/>
                  <a:pt x="377952" y="1048832"/>
                </a:cubicBezTo>
                <a:cubicBezTo>
                  <a:pt x="391420" y="1054604"/>
                  <a:pt x="401422" y="1066663"/>
                  <a:pt x="414528" y="1073216"/>
                </a:cubicBezTo>
                <a:cubicBezTo>
                  <a:pt x="426023" y="1078963"/>
                  <a:pt x="438912" y="1081344"/>
                  <a:pt x="451104" y="1085408"/>
                </a:cubicBezTo>
                <a:cubicBezTo>
                  <a:pt x="491744" y="1081344"/>
                  <a:pt x="533227" y="1082400"/>
                  <a:pt x="573024" y="1073216"/>
                </a:cubicBezTo>
                <a:cubicBezTo>
                  <a:pt x="643386" y="1056979"/>
                  <a:pt x="584712" y="1049336"/>
                  <a:pt x="621792" y="1012256"/>
                </a:cubicBezTo>
                <a:cubicBezTo>
                  <a:pt x="630879" y="1003169"/>
                  <a:pt x="646176" y="1004128"/>
                  <a:pt x="658368" y="1000064"/>
                </a:cubicBezTo>
                <a:cubicBezTo>
                  <a:pt x="687386" y="1087117"/>
                  <a:pt x="661366" y="1058959"/>
                  <a:pt x="719328" y="1097600"/>
                </a:cubicBezTo>
                <a:cubicBezTo>
                  <a:pt x="737821" y="1085271"/>
                  <a:pt x="767241" y="1061024"/>
                  <a:pt x="792480" y="1061024"/>
                </a:cubicBezTo>
                <a:cubicBezTo>
                  <a:pt x="813202" y="1061024"/>
                  <a:pt x="833448" y="1067764"/>
                  <a:pt x="853440" y="1073216"/>
                </a:cubicBezTo>
                <a:cubicBezTo>
                  <a:pt x="878237" y="1079979"/>
                  <a:pt x="902208" y="1089472"/>
                  <a:pt x="926592" y="1097600"/>
                </a:cubicBezTo>
                <a:lnTo>
                  <a:pt x="963168" y="1109792"/>
                </a:lnTo>
                <a:cubicBezTo>
                  <a:pt x="967232" y="1097600"/>
                  <a:pt x="962892" y="1076333"/>
                  <a:pt x="975360" y="1073216"/>
                </a:cubicBezTo>
                <a:cubicBezTo>
                  <a:pt x="1030108" y="1059529"/>
                  <a:pt x="1052814" y="1088707"/>
                  <a:pt x="1097280" y="1097600"/>
                </a:cubicBezTo>
                <a:cubicBezTo>
                  <a:pt x="1125459" y="1103236"/>
                  <a:pt x="1154176" y="1105728"/>
                  <a:pt x="1182624" y="1109792"/>
                </a:cubicBezTo>
                <a:cubicBezTo>
                  <a:pt x="1194816" y="1105728"/>
                  <a:pt x="1209165" y="1105628"/>
                  <a:pt x="1219200" y="1097600"/>
                </a:cubicBezTo>
                <a:cubicBezTo>
                  <a:pt x="1245546" y="1076523"/>
                  <a:pt x="1260517" y="1010224"/>
                  <a:pt x="1267968" y="987872"/>
                </a:cubicBezTo>
                <a:lnTo>
                  <a:pt x="1280160" y="951296"/>
                </a:lnTo>
                <a:cubicBezTo>
                  <a:pt x="1284224" y="939104"/>
                  <a:pt x="1290239" y="927397"/>
                  <a:pt x="1292352" y="914720"/>
                </a:cubicBezTo>
                <a:lnTo>
                  <a:pt x="1316736" y="768416"/>
                </a:lnTo>
                <a:cubicBezTo>
                  <a:pt x="1328493" y="51248"/>
                  <a:pt x="1315658" y="-252342"/>
                  <a:pt x="1341120" y="244160"/>
                </a:cubicBezTo>
                <a:cubicBezTo>
                  <a:pt x="1345496" y="329489"/>
                  <a:pt x="1350466" y="414799"/>
                  <a:pt x="1353312" y="500192"/>
                </a:cubicBezTo>
                <a:cubicBezTo>
                  <a:pt x="1358594" y="658652"/>
                  <a:pt x="1354958" y="817483"/>
                  <a:pt x="1365504" y="975680"/>
                </a:cubicBezTo>
                <a:cubicBezTo>
                  <a:pt x="1367214" y="1001326"/>
                  <a:pt x="1381760" y="1024448"/>
                  <a:pt x="1389888" y="1048832"/>
                </a:cubicBezTo>
                <a:cubicBezTo>
                  <a:pt x="1406714" y="1099309"/>
                  <a:pt x="1391387" y="1078279"/>
                  <a:pt x="1438656" y="1109792"/>
                </a:cubicBezTo>
                <a:cubicBezTo>
                  <a:pt x="1503680" y="1098955"/>
                  <a:pt x="1519936" y="1088117"/>
                  <a:pt x="1584960" y="1109792"/>
                </a:cubicBezTo>
                <a:cubicBezTo>
                  <a:pt x="1598861" y="1114426"/>
                  <a:pt x="1609344" y="1126048"/>
                  <a:pt x="1621536" y="1134176"/>
                </a:cubicBezTo>
                <a:cubicBezTo>
                  <a:pt x="1633728" y="1130112"/>
                  <a:pt x="1649025" y="1131071"/>
                  <a:pt x="1658112" y="1121984"/>
                </a:cubicBezTo>
                <a:cubicBezTo>
                  <a:pt x="1678834" y="1101262"/>
                  <a:pt x="1706880" y="1048832"/>
                  <a:pt x="1706880" y="1048832"/>
                </a:cubicBezTo>
                <a:cubicBezTo>
                  <a:pt x="1735328" y="1052896"/>
                  <a:pt x="1764045" y="1055388"/>
                  <a:pt x="1792224" y="1061024"/>
                </a:cubicBezTo>
                <a:cubicBezTo>
                  <a:pt x="1804826" y="1063544"/>
                  <a:pt x="1815949" y="1073216"/>
                  <a:pt x="1828800" y="1073216"/>
                </a:cubicBezTo>
                <a:cubicBezTo>
                  <a:pt x="1871714" y="1073216"/>
                  <a:pt x="1900810" y="1061405"/>
                  <a:pt x="1938528" y="1048832"/>
                </a:cubicBezTo>
                <a:cubicBezTo>
                  <a:pt x="1958848" y="1052896"/>
                  <a:pt x="1982246" y="1049529"/>
                  <a:pt x="1999488" y="1061024"/>
                </a:cubicBezTo>
                <a:cubicBezTo>
                  <a:pt x="2010181" y="1068153"/>
                  <a:pt x="2002593" y="1088513"/>
                  <a:pt x="2011680" y="1097600"/>
                </a:cubicBezTo>
                <a:cubicBezTo>
                  <a:pt x="2020767" y="1106687"/>
                  <a:pt x="2036064" y="1105728"/>
                  <a:pt x="2048256" y="1109792"/>
                </a:cubicBezTo>
                <a:cubicBezTo>
                  <a:pt x="2064512" y="1105728"/>
                  <a:pt x="2080268" y="1097600"/>
                  <a:pt x="2097024" y="1097600"/>
                </a:cubicBezTo>
                <a:cubicBezTo>
                  <a:pt x="2203868" y="1097600"/>
                  <a:pt x="2200022" y="1099421"/>
                  <a:pt x="2267712" y="1121984"/>
                </a:cubicBezTo>
                <a:cubicBezTo>
                  <a:pt x="2328672" y="1101664"/>
                  <a:pt x="2292096" y="1105728"/>
                  <a:pt x="2377440" y="1134176"/>
                </a:cubicBezTo>
                <a:lnTo>
                  <a:pt x="2414016" y="1146368"/>
                </a:lnTo>
                <a:cubicBezTo>
                  <a:pt x="2438400" y="1138240"/>
                  <a:pt x="2465782" y="1136241"/>
                  <a:pt x="2487168" y="1121984"/>
                </a:cubicBezTo>
                <a:cubicBezTo>
                  <a:pt x="2530507" y="1093091"/>
                  <a:pt x="2509091" y="1097600"/>
                  <a:pt x="2548128" y="10976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27CC4AF-0181-226B-D129-0CB8F6E3F339}"/>
              </a:ext>
            </a:extLst>
          </p:cNvPr>
          <p:cNvSpPr/>
          <p:nvPr/>
        </p:nvSpPr>
        <p:spPr>
          <a:xfrm>
            <a:off x="8049304" y="3389601"/>
            <a:ext cx="3226910" cy="1645319"/>
          </a:xfrm>
          <a:custGeom>
            <a:avLst/>
            <a:gdLst>
              <a:gd name="connsiteX0" fmla="*/ 0 w 2548128"/>
              <a:gd name="connsiteY0" fmla="*/ 1121984 h 1146368"/>
              <a:gd name="connsiteX1" fmla="*/ 85344 w 2548128"/>
              <a:gd name="connsiteY1" fmla="*/ 1097600 h 1146368"/>
              <a:gd name="connsiteX2" fmla="*/ 121920 w 2548128"/>
              <a:gd name="connsiteY2" fmla="*/ 1109792 h 1146368"/>
              <a:gd name="connsiteX3" fmla="*/ 146304 w 2548128"/>
              <a:gd name="connsiteY3" fmla="*/ 1073216 h 1146368"/>
              <a:gd name="connsiteX4" fmla="*/ 182880 w 2548128"/>
              <a:gd name="connsiteY4" fmla="*/ 1061024 h 1146368"/>
              <a:gd name="connsiteX5" fmla="*/ 256032 w 2548128"/>
              <a:gd name="connsiteY5" fmla="*/ 1073216 h 1146368"/>
              <a:gd name="connsiteX6" fmla="*/ 329184 w 2548128"/>
              <a:gd name="connsiteY6" fmla="*/ 1036640 h 1146368"/>
              <a:gd name="connsiteX7" fmla="*/ 377952 w 2548128"/>
              <a:gd name="connsiteY7" fmla="*/ 1048832 h 1146368"/>
              <a:gd name="connsiteX8" fmla="*/ 414528 w 2548128"/>
              <a:gd name="connsiteY8" fmla="*/ 1073216 h 1146368"/>
              <a:gd name="connsiteX9" fmla="*/ 451104 w 2548128"/>
              <a:gd name="connsiteY9" fmla="*/ 1085408 h 1146368"/>
              <a:gd name="connsiteX10" fmla="*/ 573024 w 2548128"/>
              <a:gd name="connsiteY10" fmla="*/ 1073216 h 1146368"/>
              <a:gd name="connsiteX11" fmla="*/ 621792 w 2548128"/>
              <a:gd name="connsiteY11" fmla="*/ 1012256 h 1146368"/>
              <a:gd name="connsiteX12" fmla="*/ 658368 w 2548128"/>
              <a:gd name="connsiteY12" fmla="*/ 1000064 h 1146368"/>
              <a:gd name="connsiteX13" fmla="*/ 719328 w 2548128"/>
              <a:gd name="connsiteY13" fmla="*/ 1097600 h 1146368"/>
              <a:gd name="connsiteX14" fmla="*/ 792480 w 2548128"/>
              <a:gd name="connsiteY14" fmla="*/ 1061024 h 1146368"/>
              <a:gd name="connsiteX15" fmla="*/ 853440 w 2548128"/>
              <a:gd name="connsiteY15" fmla="*/ 1073216 h 1146368"/>
              <a:gd name="connsiteX16" fmla="*/ 926592 w 2548128"/>
              <a:gd name="connsiteY16" fmla="*/ 1097600 h 1146368"/>
              <a:gd name="connsiteX17" fmla="*/ 963168 w 2548128"/>
              <a:gd name="connsiteY17" fmla="*/ 1109792 h 1146368"/>
              <a:gd name="connsiteX18" fmla="*/ 975360 w 2548128"/>
              <a:gd name="connsiteY18" fmla="*/ 1073216 h 1146368"/>
              <a:gd name="connsiteX19" fmla="*/ 1097280 w 2548128"/>
              <a:gd name="connsiteY19" fmla="*/ 1097600 h 1146368"/>
              <a:gd name="connsiteX20" fmla="*/ 1182624 w 2548128"/>
              <a:gd name="connsiteY20" fmla="*/ 1109792 h 1146368"/>
              <a:gd name="connsiteX21" fmla="*/ 1219200 w 2548128"/>
              <a:gd name="connsiteY21" fmla="*/ 1097600 h 1146368"/>
              <a:gd name="connsiteX22" fmla="*/ 1267968 w 2548128"/>
              <a:gd name="connsiteY22" fmla="*/ 987872 h 1146368"/>
              <a:gd name="connsiteX23" fmla="*/ 1280160 w 2548128"/>
              <a:gd name="connsiteY23" fmla="*/ 951296 h 1146368"/>
              <a:gd name="connsiteX24" fmla="*/ 1292352 w 2548128"/>
              <a:gd name="connsiteY24" fmla="*/ 914720 h 1146368"/>
              <a:gd name="connsiteX25" fmla="*/ 1316736 w 2548128"/>
              <a:gd name="connsiteY25" fmla="*/ 768416 h 1146368"/>
              <a:gd name="connsiteX26" fmla="*/ 1341120 w 2548128"/>
              <a:gd name="connsiteY26" fmla="*/ 244160 h 1146368"/>
              <a:gd name="connsiteX27" fmla="*/ 1353312 w 2548128"/>
              <a:gd name="connsiteY27" fmla="*/ 500192 h 1146368"/>
              <a:gd name="connsiteX28" fmla="*/ 1365504 w 2548128"/>
              <a:gd name="connsiteY28" fmla="*/ 975680 h 1146368"/>
              <a:gd name="connsiteX29" fmla="*/ 1389888 w 2548128"/>
              <a:gd name="connsiteY29" fmla="*/ 1048832 h 1146368"/>
              <a:gd name="connsiteX30" fmla="*/ 1438656 w 2548128"/>
              <a:gd name="connsiteY30" fmla="*/ 1109792 h 1146368"/>
              <a:gd name="connsiteX31" fmla="*/ 1584960 w 2548128"/>
              <a:gd name="connsiteY31" fmla="*/ 1109792 h 1146368"/>
              <a:gd name="connsiteX32" fmla="*/ 1621536 w 2548128"/>
              <a:gd name="connsiteY32" fmla="*/ 1134176 h 1146368"/>
              <a:gd name="connsiteX33" fmla="*/ 1658112 w 2548128"/>
              <a:gd name="connsiteY33" fmla="*/ 1121984 h 1146368"/>
              <a:gd name="connsiteX34" fmla="*/ 1706880 w 2548128"/>
              <a:gd name="connsiteY34" fmla="*/ 1048832 h 1146368"/>
              <a:gd name="connsiteX35" fmla="*/ 1792224 w 2548128"/>
              <a:gd name="connsiteY35" fmla="*/ 1061024 h 1146368"/>
              <a:gd name="connsiteX36" fmla="*/ 1828800 w 2548128"/>
              <a:gd name="connsiteY36" fmla="*/ 1073216 h 1146368"/>
              <a:gd name="connsiteX37" fmla="*/ 1938528 w 2548128"/>
              <a:gd name="connsiteY37" fmla="*/ 1048832 h 1146368"/>
              <a:gd name="connsiteX38" fmla="*/ 1999488 w 2548128"/>
              <a:gd name="connsiteY38" fmla="*/ 1061024 h 1146368"/>
              <a:gd name="connsiteX39" fmla="*/ 2011680 w 2548128"/>
              <a:gd name="connsiteY39" fmla="*/ 1097600 h 1146368"/>
              <a:gd name="connsiteX40" fmla="*/ 2048256 w 2548128"/>
              <a:gd name="connsiteY40" fmla="*/ 1109792 h 1146368"/>
              <a:gd name="connsiteX41" fmla="*/ 2097024 w 2548128"/>
              <a:gd name="connsiteY41" fmla="*/ 1097600 h 1146368"/>
              <a:gd name="connsiteX42" fmla="*/ 2267712 w 2548128"/>
              <a:gd name="connsiteY42" fmla="*/ 1121984 h 1146368"/>
              <a:gd name="connsiteX43" fmla="*/ 2377440 w 2548128"/>
              <a:gd name="connsiteY43" fmla="*/ 1134176 h 1146368"/>
              <a:gd name="connsiteX44" fmla="*/ 2414016 w 2548128"/>
              <a:gd name="connsiteY44" fmla="*/ 1146368 h 1146368"/>
              <a:gd name="connsiteX45" fmla="*/ 2487168 w 2548128"/>
              <a:gd name="connsiteY45" fmla="*/ 1121984 h 1146368"/>
              <a:gd name="connsiteX46" fmla="*/ 2548128 w 2548128"/>
              <a:gd name="connsiteY46" fmla="*/ 1097600 h 114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8128" h="1146368">
                <a:moveTo>
                  <a:pt x="0" y="1121984"/>
                </a:moveTo>
                <a:cubicBezTo>
                  <a:pt x="28448" y="1113856"/>
                  <a:pt x="55904" y="1100544"/>
                  <a:pt x="85344" y="1097600"/>
                </a:cubicBezTo>
                <a:cubicBezTo>
                  <a:pt x="98132" y="1096321"/>
                  <a:pt x="109988" y="1114565"/>
                  <a:pt x="121920" y="1109792"/>
                </a:cubicBezTo>
                <a:cubicBezTo>
                  <a:pt x="135525" y="1104350"/>
                  <a:pt x="134862" y="1082370"/>
                  <a:pt x="146304" y="1073216"/>
                </a:cubicBezTo>
                <a:cubicBezTo>
                  <a:pt x="156339" y="1065188"/>
                  <a:pt x="170688" y="1065088"/>
                  <a:pt x="182880" y="1061024"/>
                </a:cubicBezTo>
                <a:cubicBezTo>
                  <a:pt x="207264" y="1065088"/>
                  <a:pt x="231312" y="1073216"/>
                  <a:pt x="256032" y="1073216"/>
                </a:cubicBezTo>
                <a:cubicBezTo>
                  <a:pt x="281271" y="1073216"/>
                  <a:pt x="310691" y="1048969"/>
                  <a:pt x="329184" y="1036640"/>
                </a:cubicBezTo>
                <a:cubicBezTo>
                  <a:pt x="345440" y="1040704"/>
                  <a:pt x="362551" y="1042231"/>
                  <a:pt x="377952" y="1048832"/>
                </a:cubicBezTo>
                <a:cubicBezTo>
                  <a:pt x="391420" y="1054604"/>
                  <a:pt x="401422" y="1066663"/>
                  <a:pt x="414528" y="1073216"/>
                </a:cubicBezTo>
                <a:cubicBezTo>
                  <a:pt x="426023" y="1078963"/>
                  <a:pt x="438912" y="1081344"/>
                  <a:pt x="451104" y="1085408"/>
                </a:cubicBezTo>
                <a:cubicBezTo>
                  <a:pt x="491744" y="1081344"/>
                  <a:pt x="533227" y="1082400"/>
                  <a:pt x="573024" y="1073216"/>
                </a:cubicBezTo>
                <a:cubicBezTo>
                  <a:pt x="643386" y="1056979"/>
                  <a:pt x="584712" y="1049336"/>
                  <a:pt x="621792" y="1012256"/>
                </a:cubicBezTo>
                <a:cubicBezTo>
                  <a:pt x="630879" y="1003169"/>
                  <a:pt x="646176" y="1004128"/>
                  <a:pt x="658368" y="1000064"/>
                </a:cubicBezTo>
                <a:cubicBezTo>
                  <a:pt x="687386" y="1087117"/>
                  <a:pt x="661366" y="1058959"/>
                  <a:pt x="719328" y="1097600"/>
                </a:cubicBezTo>
                <a:cubicBezTo>
                  <a:pt x="737821" y="1085271"/>
                  <a:pt x="767241" y="1061024"/>
                  <a:pt x="792480" y="1061024"/>
                </a:cubicBezTo>
                <a:cubicBezTo>
                  <a:pt x="813202" y="1061024"/>
                  <a:pt x="833448" y="1067764"/>
                  <a:pt x="853440" y="1073216"/>
                </a:cubicBezTo>
                <a:cubicBezTo>
                  <a:pt x="878237" y="1079979"/>
                  <a:pt x="902208" y="1089472"/>
                  <a:pt x="926592" y="1097600"/>
                </a:cubicBezTo>
                <a:lnTo>
                  <a:pt x="963168" y="1109792"/>
                </a:lnTo>
                <a:cubicBezTo>
                  <a:pt x="967232" y="1097600"/>
                  <a:pt x="962892" y="1076333"/>
                  <a:pt x="975360" y="1073216"/>
                </a:cubicBezTo>
                <a:cubicBezTo>
                  <a:pt x="1030108" y="1059529"/>
                  <a:pt x="1052814" y="1088707"/>
                  <a:pt x="1097280" y="1097600"/>
                </a:cubicBezTo>
                <a:cubicBezTo>
                  <a:pt x="1125459" y="1103236"/>
                  <a:pt x="1154176" y="1105728"/>
                  <a:pt x="1182624" y="1109792"/>
                </a:cubicBezTo>
                <a:cubicBezTo>
                  <a:pt x="1194816" y="1105728"/>
                  <a:pt x="1209165" y="1105628"/>
                  <a:pt x="1219200" y="1097600"/>
                </a:cubicBezTo>
                <a:cubicBezTo>
                  <a:pt x="1245546" y="1076523"/>
                  <a:pt x="1260517" y="1010224"/>
                  <a:pt x="1267968" y="987872"/>
                </a:cubicBezTo>
                <a:lnTo>
                  <a:pt x="1280160" y="951296"/>
                </a:lnTo>
                <a:cubicBezTo>
                  <a:pt x="1284224" y="939104"/>
                  <a:pt x="1290239" y="927397"/>
                  <a:pt x="1292352" y="914720"/>
                </a:cubicBezTo>
                <a:lnTo>
                  <a:pt x="1316736" y="768416"/>
                </a:lnTo>
                <a:cubicBezTo>
                  <a:pt x="1328493" y="51248"/>
                  <a:pt x="1315658" y="-252342"/>
                  <a:pt x="1341120" y="244160"/>
                </a:cubicBezTo>
                <a:cubicBezTo>
                  <a:pt x="1345496" y="329489"/>
                  <a:pt x="1350466" y="414799"/>
                  <a:pt x="1353312" y="500192"/>
                </a:cubicBezTo>
                <a:cubicBezTo>
                  <a:pt x="1358594" y="658652"/>
                  <a:pt x="1354958" y="817483"/>
                  <a:pt x="1365504" y="975680"/>
                </a:cubicBezTo>
                <a:cubicBezTo>
                  <a:pt x="1367214" y="1001326"/>
                  <a:pt x="1381760" y="1024448"/>
                  <a:pt x="1389888" y="1048832"/>
                </a:cubicBezTo>
                <a:cubicBezTo>
                  <a:pt x="1406714" y="1099309"/>
                  <a:pt x="1391387" y="1078279"/>
                  <a:pt x="1438656" y="1109792"/>
                </a:cubicBezTo>
                <a:cubicBezTo>
                  <a:pt x="1503680" y="1098955"/>
                  <a:pt x="1519936" y="1088117"/>
                  <a:pt x="1584960" y="1109792"/>
                </a:cubicBezTo>
                <a:cubicBezTo>
                  <a:pt x="1598861" y="1114426"/>
                  <a:pt x="1609344" y="1126048"/>
                  <a:pt x="1621536" y="1134176"/>
                </a:cubicBezTo>
                <a:cubicBezTo>
                  <a:pt x="1633728" y="1130112"/>
                  <a:pt x="1649025" y="1131071"/>
                  <a:pt x="1658112" y="1121984"/>
                </a:cubicBezTo>
                <a:cubicBezTo>
                  <a:pt x="1678834" y="1101262"/>
                  <a:pt x="1706880" y="1048832"/>
                  <a:pt x="1706880" y="1048832"/>
                </a:cubicBezTo>
                <a:cubicBezTo>
                  <a:pt x="1735328" y="1052896"/>
                  <a:pt x="1764045" y="1055388"/>
                  <a:pt x="1792224" y="1061024"/>
                </a:cubicBezTo>
                <a:cubicBezTo>
                  <a:pt x="1804826" y="1063544"/>
                  <a:pt x="1815949" y="1073216"/>
                  <a:pt x="1828800" y="1073216"/>
                </a:cubicBezTo>
                <a:cubicBezTo>
                  <a:pt x="1871714" y="1073216"/>
                  <a:pt x="1900810" y="1061405"/>
                  <a:pt x="1938528" y="1048832"/>
                </a:cubicBezTo>
                <a:cubicBezTo>
                  <a:pt x="1958848" y="1052896"/>
                  <a:pt x="1982246" y="1049529"/>
                  <a:pt x="1999488" y="1061024"/>
                </a:cubicBezTo>
                <a:cubicBezTo>
                  <a:pt x="2010181" y="1068153"/>
                  <a:pt x="2002593" y="1088513"/>
                  <a:pt x="2011680" y="1097600"/>
                </a:cubicBezTo>
                <a:cubicBezTo>
                  <a:pt x="2020767" y="1106687"/>
                  <a:pt x="2036064" y="1105728"/>
                  <a:pt x="2048256" y="1109792"/>
                </a:cubicBezTo>
                <a:cubicBezTo>
                  <a:pt x="2064512" y="1105728"/>
                  <a:pt x="2080268" y="1097600"/>
                  <a:pt x="2097024" y="1097600"/>
                </a:cubicBezTo>
                <a:cubicBezTo>
                  <a:pt x="2203868" y="1097600"/>
                  <a:pt x="2200022" y="1099421"/>
                  <a:pt x="2267712" y="1121984"/>
                </a:cubicBezTo>
                <a:cubicBezTo>
                  <a:pt x="2328672" y="1101664"/>
                  <a:pt x="2292096" y="1105728"/>
                  <a:pt x="2377440" y="1134176"/>
                </a:cubicBezTo>
                <a:lnTo>
                  <a:pt x="2414016" y="1146368"/>
                </a:lnTo>
                <a:cubicBezTo>
                  <a:pt x="2438400" y="1138240"/>
                  <a:pt x="2465782" y="1136241"/>
                  <a:pt x="2487168" y="1121984"/>
                </a:cubicBezTo>
                <a:cubicBezTo>
                  <a:pt x="2530507" y="1093091"/>
                  <a:pt x="2509091" y="1097600"/>
                  <a:pt x="2548128" y="10976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EB26-7509-CBCB-95B6-623E3210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081"/>
            <a:ext cx="12192000" cy="1293028"/>
          </a:xfrm>
        </p:spPr>
        <p:txBody>
          <a:bodyPr/>
          <a:lstStyle/>
          <a:p>
            <a:r>
              <a:rPr lang="en-US" dirty="0"/>
              <a:t>Class 3: Heterogeneity and Runtime Alignment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BFF8A6-3639-AE09-EB23-743893AD11E5}"/>
              </a:ext>
            </a:extLst>
          </p:cNvPr>
          <p:cNvCxnSpPr>
            <a:cxnSpLocks/>
          </p:cNvCxnSpPr>
          <p:nvPr/>
        </p:nvCxnSpPr>
        <p:spPr>
          <a:xfrm>
            <a:off x="1069428" y="3464230"/>
            <a:ext cx="10204455" cy="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2EF237-22AB-44DB-05A2-64E7EE771E1D}"/>
              </a:ext>
            </a:extLst>
          </p:cNvPr>
          <p:cNvCxnSpPr>
            <a:cxnSpLocks/>
          </p:cNvCxnSpPr>
          <p:nvPr/>
        </p:nvCxnSpPr>
        <p:spPr>
          <a:xfrm>
            <a:off x="1061545" y="1690688"/>
            <a:ext cx="0" cy="465756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C6A2E3-E6FC-1483-930C-56FFFE9E9099}"/>
              </a:ext>
            </a:extLst>
          </p:cNvPr>
          <p:cNvCxnSpPr>
            <a:cxnSpLocks/>
          </p:cNvCxnSpPr>
          <p:nvPr/>
        </p:nvCxnSpPr>
        <p:spPr>
          <a:xfrm flipV="1">
            <a:off x="1069428" y="2358816"/>
            <a:ext cx="10204455" cy="75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55930E0-42D8-2EFB-91CC-DD658B9CCE22}"/>
              </a:ext>
            </a:extLst>
          </p:cNvPr>
          <p:cNvSpPr/>
          <p:nvPr/>
        </p:nvSpPr>
        <p:spPr>
          <a:xfrm>
            <a:off x="1795348" y="1975945"/>
            <a:ext cx="1738764" cy="767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D256E5-7421-9C83-316D-EFE2C02A9A58}"/>
              </a:ext>
            </a:extLst>
          </p:cNvPr>
          <p:cNvCxnSpPr>
            <a:cxnSpLocks/>
          </p:cNvCxnSpPr>
          <p:nvPr/>
        </p:nvCxnSpPr>
        <p:spPr>
          <a:xfrm>
            <a:off x="1061545" y="1690688"/>
            <a:ext cx="102123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2213A9-CD32-D5AD-C9B7-53829D088C40}"/>
              </a:ext>
            </a:extLst>
          </p:cNvPr>
          <p:cNvSpPr txBox="1"/>
          <p:nvPr/>
        </p:nvSpPr>
        <p:spPr>
          <a:xfrm>
            <a:off x="4233803" y="130411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Axis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EE574-849E-7B6D-AAB4-8F7F07D1DF03}"/>
              </a:ext>
            </a:extLst>
          </p:cNvPr>
          <p:cNvSpPr/>
          <p:nvPr/>
        </p:nvSpPr>
        <p:spPr>
          <a:xfrm>
            <a:off x="1795346" y="3080602"/>
            <a:ext cx="1862253" cy="76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808F66-06CA-3D70-CC35-7075CE390CBB}"/>
              </a:ext>
            </a:extLst>
          </p:cNvPr>
          <p:cNvCxnSpPr>
            <a:cxnSpLocks/>
          </p:cNvCxnSpPr>
          <p:nvPr/>
        </p:nvCxnSpPr>
        <p:spPr>
          <a:xfrm>
            <a:off x="1061545" y="4615112"/>
            <a:ext cx="1006891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E2776-0002-B06D-078D-8E820D3D927D}"/>
              </a:ext>
            </a:extLst>
          </p:cNvPr>
          <p:cNvSpPr/>
          <p:nvPr/>
        </p:nvSpPr>
        <p:spPr>
          <a:xfrm>
            <a:off x="1787463" y="4231484"/>
            <a:ext cx="2059708" cy="7672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80530B-2C73-7F23-C3BE-CDA9BEFBE9E4}"/>
              </a:ext>
            </a:extLst>
          </p:cNvPr>
          <p:cNvCxnSpPr>
            <a:cxnSpLocks/>
          </p:cNvCxnSpPr>
          <p:nvPr/>
        </p:nvCxnSpPr>
        <p:spPr>
          <a:xfrm>
            <a:off x="1069428" y="5771570"/>
            <a:ext cx="1006102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F7972-E75A-01A2-83FD-01461CF2E7E9}"/>
              </a:ext>
            </a:extLst>
          </p:cNvPr>
          <p:cNvSpPr/>
          <p:nvPr/>
        </p:nvSpPr>
        <p:spPr>
          <a:xfrm>
            <a:off x="1787463" y="5387942"/>
            <a:ext cx="1644170" cy="767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BA3BB6-06E9-F48E-162D-3DEA3721B1B5}"/>
              </a:ext>
            </a:extLst>
          </p:cNvPr>
          <p:cNvCxnSpPr>
            <a:cxnSpLocks/>
          </p:cNvCxnSpPr>
          <p:nvPr/>
        </p:nvCxnSpPr>
        <p:spPr>
          <a:xfrm flipV="1">
            <a:off x="1787462" y="1448565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912DD8-F3DA-AB7F-3C92-B6A350F602D7}"/>
              </a:ext>
            </a:extLst>
          </p:cNvPr>
          <p:cNvSpPr txBox="1"/>
          <p:nvPr/>
        </p:nvSpPr>
        <p:spPr>
          <a:xfrm>
            <a:off x="1747131" y="635347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Epoch 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15FDC2-282A-09F7-D558-28D1929BD862}"/>
              </a:ext>
            </a:extLst>
          </p:cNvPr>
          <p:cNvSpPr txBox="1"/>
          <p:nvPr/>
        </p:nvSpPr>
        <p:spPr>
          <a:xfrm rot="16200000">
            <a:off x="355876" y="383480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Pipelines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07B504-7C40-F5E3-B80A-2516893EF2C9}"/>
              </a:ext>
            </a:extLst>
          </p:cNvPr>
          <p:cNvCxnSpPr>
            <a:cxnSpLocks/>
          </p:cNvCxnSpPr>
          <p:nvPr/>
        </p:nvCxnSpPr>
        <p:spPr>
          <a:xfrm flipV="1">
            <a:off x="3834897" y="1444270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DE6DCCD-E0C3-89F5-7C4A-BDAADCBB3ABB}"/>
              </a:ext>
            </a:extLst>
          </p:cNvPr>
          <p:cNvSpPr/>
          <p:nvPr/>
        </p:nvSpPr>
        <p:spPr>
          <a:xfrm>
            <a:off x="4001707" y="1971650"/>
            <a:ext cx="1738764" cy="767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B1694E-738D-6521-3246-252AA5E7226D}"/>
              </a:ext>
            </a:extLst>
          </p:cNvPr>
          <p:cNvSpPr/>
          <p:nvPr/>
        </p:nvSpPr>
        <p:spPr>
          <a:xfrm>
            <a:off x="4001705" y="3076307"/>
            <a:ext cx="1862253" cy="76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95E251-377D-2823-F294-C39EDAEDBD46}"/>
              </a:ext>
            </a:extLst>
          </p:cNvPr>
          <p:cNvSpPr/>
          <p:nvPr/>
        </p:nvSpPr>
        <p:spPr>
          <a:xfrm>
            <a:off x="3993822" y="4227189"/>
            <a:ext cx="2059708" cy="7672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64F9E9-5A23-1F73-B1DB-30620E83E11D}"/>
              </a:ext>
            </a:extLst>
          </p:cNvPr>
          <p:cNvSpPr/>
          <p:nvPr/>
        </p:nvSpPr>
        <p:spPr>
          <a:xfrm>
            <a:off x="3993822" y="5383647"/>
            <a:ext cx="1644170" cy="767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36D725-3AEC-25B4-B0C1-BC8F02951708}"/>
              </a:ext>
            </a:extLst>
          </p:cNvPr>
          <p:cNvCxnSpPr>
            <a:cxnSpLocks/>
          </p:cNvCxnSpPr>
          <p:nvPr/>
        </p:nvCxnSpPr>
        <p:spPr>
          <a:xfrm flipV="1">
            <a:off x="3993821" y="1444270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89D0B6-5903-8025-92A7-C794B0DC6F5B}"/>
              </a:ext>
            </a:extLst>
          </p:cNvPr>
          <p:cNvCxnSpPr>
            <a:cxnSpLocks/>
          </p:cNvCxnSpPr>
          <p:nvPr/>
        </p:nvCxnSpPr>
        <p:spPr>
          <a:xfrm flipV="1">
            <a:off x="6041256" y="1439975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A4E569-1901-6A48-BCC6-3A2D1F408D48}"/>
              </a:ext>
            </a:extLst>
          </p:cNvPr>
          <p:cNvSpPr/>
          <p:nvPr/>
        </p:nvSpPr>
        <p:spPr>
          <a:xfrm>
            <a:off x="6199747" y="1967355"/>
            <a:ext cx="1738764" cy="767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6AECF-F25E-BFB7-BEA5-B39981BD0F9A}"/>
              </a:ext>
            </a:extLst>
          </p:cNvPr>
          <p:cNvSpPr/>
          <p:nvPr/>
        </p:nvSpPr>
        <p:spPr>
          <a:xfrm>
            <a:off x="6199745" y="3072012"/>
            <a:ext cx="1862253" cy="76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730154-FF07-1CDE-E658-4423CF1CE0C0}"/>
              </a:ext>
            </a:extLst>
          </p:cNvPr>
          <p:cNvSpPr/>
          <p:nvPr/>
        </p:nvSpPr>
        <p:spPr>
          <a:xfrm>
            <a:off x="6191862" y="4222894"/>
            <a:ext cx="2059708" cy="7672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E0FCA5-D84B-0180-3866-7039F54F282D}"/>
              </a:ext>
            </a:extLst>
          </p:cNvPr>
          <p:cNvSpPr/>
          <p:nvPr/>
        </p:nvSpPr>
        <p:spPr>
          <a:xfrm>
            <a:off x="6191862" y="5379352"/>
            <a:ext cx="1644170" cy="767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6059DF-E191-D351-ECC2-C4F5AA59A754}"/>
              </a:ext>
            </a:extLst>
          </p:cNvPr>
          <p:cNvCxnSpPr>
            <a:cxnSpLocks/>
          </p:cNvCxnSpPr>
          <p:nvPr/>
        </p:nvCxnSpPr>
        <p:spPr>
          <a:xfrm flipV="1">
            <a:off x="6191861" y="1439975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E39B52-2C57-C514-B108-7A70AB238565}"/>
              </a:ext>
            </a:extLst>
          </p:cNvPr>
          <p:cNvCxnSpPr>
            <a:cxnSpLocks/>
          </p:cNvCxnSpPr>
          <p:nvPr/>
        </p:nvCxnSpPr>
        <p:spPr>
          <a:xfrm flipV="1">
            <a:off x="8239296" y="1435680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A3B508B-493D-23DF-FB2E-04949F9155F4}"/>
              </a:ext>
            </a:extLst>
          </p:cNvPr>
          <p:cNvSpPr/>
          <p:nvPr/>
        </p:nvSpPr>
        <p:spPr>
          <a:xfrm>
            <a:off x="8402846" y="1972218"/>
            <a:ext cx="1738764" cy="767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882AA9-352A-2606-512A-EF5B51BF16FD}"/>
              </a:ext>
            </a:extLst>
          </p:cNvPr>
          <p:cNvSpPr/>
          <p:nvPr/>
        </p:nvSpPr>
        <p:spPr>
          <a:xfrm>
            <a:off x="8402844" y="3076875"/>
            <a:ext cx="1862253" cy="76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7F4F72-165D-8AD2-D562-6A6BFF280652}"/>
              </a:ext>
            </a:extLst>
          </p:cNvPr>
          <p:cNvSpPr/>
          <p:nvPr/>
        </p:nvSpPr>
        <p:spPr>
          <a:xfrm>
            <a:off x="8394961" y="4227757"/>
            <a:ext cx="2059708" cy="7672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B5D6D5-3F6A-950C-5CAA-D2678369C86B}"/>
              </a:ext>
            </a:extLst>
          </p:cNvPr>
          <p:cNvSpPr/>
          <p:nvPr/>
        </p:nvSpPr>
        <p:spPr>
          <a:xfrm>
            <a:off x="8394961" y="5384215"/>
            <a:ext cx="1644170" cy="767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3A8A0F-C24E-71CC-2B94-C0416D006AAB}"/>
              </a:ext>
            </a:extLst>
          </p:cNvPr>
          <p:cNvCxnSpPr>
            <a:cxnSpLocks/>
          </p:cNvCxnSpPr>
          <p:nvPr/>
        </p:nvCxnSpPr>
        <p:spPr>
          <a:xfrm flipV="1">
            <a:off x="8394960" y="1444838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F639A3-E055-E86A-1ECE-13FB424B4D4E}"/>
              </a:ext>
            </a:extLst>
          </p:cNvPr>
          <p:cNvCxnSpPr>
            <a:cxnSpLocks/>
          </p:cNvCxnSpPr>
          <p:nvPr/>
        </p:nvCxnSpPr>
        <p:spPr>
          <a:xfrm flipV="1">
            <a:off x="10442395" y="1440543"/>
            <a:ext cx="7883" cy="489968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2FFA5B-0CD1-84FA-ADD4-87E99F3FDF47}"/>
              </a:ext>
            </a:extLst>
          </p:cNvPr>
          <p:cNvCxnSpPr/>
          <p:nvPr/>
        </p:nvCxnSpPr>
        <p:spPr>
          <a:xfrm>
            <a:off x="1795345" y="2971800"/>
            <a:ext cx="18622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A17384-6B0D-D82B-5EAA-97F247F86822}"/>
              </a:ext>
            </a:extLst>
          </p:cNvPr>
          <p:cNvCxnSpPr>
            <a:cxnSpLocks/>
          </p:cNvCxnSpPr>
          <p:nvPr/>
        </p:nvCxnSpPr>
        <p:spPr>
          <a:xfrm>
            <a:off x="3640180" y="2971800"/>
            <a:ext cx="1947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D86736-BB9C-32D5-78C7-3287B40AB1A4}"/>
              </a:ext>
            </a:extLst>
          </p:cNvPr>
          <p:cNvCxnSpPr/>
          <p:nvPr/>
        </p:nvCxnSpPr>
        <p:spPr>
          <a:xfrm flipV="1">
            <a:off x="3657599" y="289387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88EA3E-C602-9C95-BB80-2BFC8BE7CD76}"/>
              </a:ext>
            </a:extLst>
          </p:cNvPr>
          <p:cNvCxnSpPr/>
          <p:nvPr/>
        </p:nvCxnSpPr>
        <p:spPr>
          <a:xfrm>
            <a:off x="4001704" y="2961695"/>
            <a:ext cx="18622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2B65BA-5681-AE87-2FC6-D1991E8B30D1}"/>
              </a:ext>
            </a:extLst>
          </p:cNvPr>
          <p:cNvCxnSpPr>
            <a:cxnSpLocks/>
          </p:cNvCxnSpPr>
          <p:nvPr/>
        </p:nvCxnSpPr>
        <p:spPr>
          <a:xfrm>
            <a:off x="5846539" y="2961695"/>
            <a:ext cx="1947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D94FF6-CE29-F54A-074B-DE6440156BC0}"/>
              </a:ext>
            </a:extLst>
          </p:cNvPr>
          <p:cNvCxnSpPr/>
          <p:nvPr/>
        </p:nvCxnSpPr>
        <p:spPr>
          <a:xfrm flipV="1">
            <a:off x="5863958" y="2883774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09DE54-E7AA-E1E6-131E-6E9ABD6B764E}"/>
              </a:ext>
            </a:extLst>
          </p:cNvPr>
          <p:cNvCxnSpPr/>
          <p:nvPr/>
        </p:nvCxnSpPr>
        <p:spPr>
          <a:xfrm>
            <a:off x="6203685" y="2961695"/>
            <a:ext cx="18622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FC4637-C86F-A401-8410-C0199F37E942}"/>
              </a:ext>
            </a:extLst>
          </p:cNvPr>
          <p:cNvCxnSpPr>
            <a:cxnSpLocks/>
          </p:cNvCxnSpPr>
          <p:nvPr/>
        </p:nvCxnSpPr>
        <p:spPr>
          <a:xfrm>
            <a:off x="8048520" y="2961695"/>
            <a:ext cx="1947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9506F7-EE51-3114-E457-7A3934171C82}"/>
              </a:ext>
            </a:extLst>
          </p:cNvPr>
          <p:cNvCxnSpPr/>
          <p:nvPr/>
        </p:nvCxnSpPr>
        <p:spPr>
          <a:xfrm flipV="1">
            <a:off x="8065939" y="2883774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EC957C-4970-7EF7-2AA2-4AEE375BC0B0}"/>
              </a:ext>
            </a:extLst>
          </p:cNvPr>
          <p:cNvCxnSpPr/>
          <p:nvPr/>
        </p:nvCxnSpPr>
        <p:spPr>
          <a:xfrm>
            <a:off x="8413423" y="2971800"/>
            <a:ext cx="18622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763BF5-FE35-1D5C-2FFF-9012035CA132}"/>
              </a:ext>
            </a:extLst>
          </p:cNvPr>
          <p:cNvCxnSpPr>
            <a:cxnSpLocks/>
          </p:cNvCxnSpPr>
          <p:nvPr/>
        </p:nvCxnSpPr>
        <p:spPr>
          <a:xfrm>
            <a:off x="10258258" y="2971800"/>
            <a:ext cx="1947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0F746A5-D86D-80BE-603A-5058189B2311}"/>
              </a:ext>
            </a:extLst>
          </p:cNvPr>
          <p:cNvCxnSpPr/>
          <p:nvPr/>
        </p:nvCxnSpPr>
        <p:spPr>
          <a:xfrm flipV="1">
            <a:off x="10275677" y="289387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2A1593-82CF-5473-012B-102692432FDF}"/>
              </a:ext>
            </a:extLst>
          </p:cNvPr>
          <p:cNvCxnSpPr>
            <a:cxnSpLocks/>
          </p:cNvCxnSpPr>
          <p:nvPr/>
        </p:nvCxnSpPr>
        <p:spPr>
          <a:xfrm>
            <a:off x="1787462" y="1867894"/>
            <a:ext cx="17532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AB870E-F9A5-E6A9-2D7C-A05315E988BD}"/>
              </a:ext>
            </a:extLst>
          </p:cNvPr>
          <p:cNvCxnSpPr>
            <a:cxnSpLocks/>
          </p:cNvCxnSpPr>
          <p:nvPr/>
        </p:nvCxnSpPr>
        <p:spPr>
          <a:xfrm>
            <a:off x="3523256" y="1867894"/>
            <a:ext cx="3195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591C25-08FE-A7C2-6E0A-181D07E4061D}"/>
              </a:ext>
            </a:extLst>
          </p:cNvPr>
          <p:cNvCxnSpPr>
            <a:cxnSpLocks/>
          </p:cNvCxnSpPr>
          <p:nvPr/>
        </p:nvCxnSpPr>
        <p:spPr>
          <a:xfrm flipV="1">
            <a:off x="3540675" y="1789973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1EB09-5086-599C-57CD-6E2952847198}"/>
              </a:ext>
            </a:extLst>
          </p:cNvPr>
          <p:cNvCxnSpPr>
            <a:cxnSpLocks/>
          </p:cNvCxnSpPr>
          <p:nvPr/>
        </p:nvCxnSpPr>
        <p:spPr>
          <a:xfrm>
            <a:off x="1787462" y="5288280"/>
            <a:ext cx="164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A9639E3-52D5-E21E-AA13-71F7BBDBDA62}"/>
              </a:ext>
            </a:extLst>
          </p:cNvPr>
          <p:cNvCxnSpPr>
            <a:cxnSpLocks/>
          </p:cNvCxnSpPr>
          <p:nvPr/>
        </p:nvCxnSpPr>
        <p:spPr>
          <a:xfrm>
            <a:off x="3414214" y="5288280"/>
            <a:ext cx="4285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B88C2D-6F4A-887F-47B5-6AC986511E21}"/>
              </a:ext>
            </a:extLst>
          </p:cNvPr>
          <p:cNvCxnSpPr>
            <a:cxnSpLocks/>
          </p:cNvCxnSpPr>
          <p:nvPr/>
        </p:nvCxnSpPr>
        <p:spPr>
          <a:xfrm flipV="1">
            <a:off x="3431633" y="521035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8E51853-D3D5-70BA-BCC3-60F5C5B61424}"/>
              </a:ext>
            </a:extLst>
          </p:cNvPr>
          <p:cNvCxnSpPr>
            <a:cxnSpLocks/>
          </p:cNvCxnSpPr>
          <p:nvPr/>
        </p:nvCxnSpPr>
        <p:spPr>
          <a:xfrm>
            <a:off x="4001704" y="5290268"/>
            <a:ext cx="164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5241DEA-BACF-2149-8AF0-1D12A41F8F9D}"/>
              </a:ext>
            </a:extLst>
          </p:cNvPr>
          <p:cNvCxnSpPr>
            <a:cxnSpLocks/>
          </p:cNvCxnSpPr>
          <p:nvPr/>
        </p:nvCxnSpPr>
        <p:spPr>
          <a:xfrm>
            <a:off x="5628456" y="5290268"/>
            <a:ext cx="4285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A13A049-0D7E-B03E-AA7A-57190AAF6FD1}"/>
              </a:ext>
            </a:extLst>
          </p:cNvPr>
          <p:cNvCxnSpPr>
            <a:cxnSpLocks/>
          </p:cNvCxnSpPr>
          <p:nvPr/>
        </p:nvCxnSpPr>
        <p:spPr>
          <a:xfrm flipV="1">
            <a:off x="5645875" y="5212347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79A429-26AB-DF4A-1DD5-E92A44944FEB}"/>
              </a:ext>
            </a:extLst>
          </p:cNvPr>
          <p:cNvCxnSpPr>
            <a:cxnSpLocks/>
          </p:cNvCxnSpPr>
          <p:nvPr/>
        </p:nvCxnSpPr>
        <p:spPr>
          <a:xfrm>
            <a:off x="6204068" y="5288280"/>
            <a:ext cx="164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2138F2B-98F1-873F-4B6F-2C3A6CCBBE0D}"/>
              </a:ext>
            </a:extLst>
          </p:cNvPr>
          <p:cNvCxnSpPr>
            <a:cxnSpLocks/>
          </p:cNvCxnSpPr>
          <p:nvPr/>
        </p:nvCxnSpPr>
        <p:spPr>
          <a:xfrm>
            <a:off x="7830820" y="5288280"/>
            <a:ext cx="4285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7B347C-35D9-49CB-3BB3-9E026611F7A3}"/>
              </a:ext>
            </a:extLst>
          </p:cNvPr>
          <p:cNvCxnSpPr>
            <a:cxnSpLocks/>
          </p:cNvCxnSpPr>
          <p:nvPr/>
        </p:nvCxnSpPr>
        <p:spPr>
          <a:xfrm flipV="1">
            <a:off x="7848239" y="521035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BC51092-80F5-B2D2-9987-8EAFD4723083}"/>
              </a:ext>
            </a:extLst>
          </p:cNvPr>
          <p:cNvCxnSpPr>
            <a:cxnSpLocks/>
          </p:cNvCxnSpPr>
          <p:nvPr/>
        </p:nvCxnSpPr>
        <p:spPr>
          <a:xfrm>
            <a:off x="8410308" y="5282317"/>
            <a:ext cx="164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2A6DAB1-AFCE-FFB5-43C5-8F1473EA9806}"/>
              </a:ext>
            </a:extLst>
          </p:cNvPr>
          <p:cNvCxnSpPr>
            <a:cxnSpLocks/>
          </p:cNvCxnSpPr>
          <p:nvPr/>
        </p:nvCxnSpPr>
        <p:spPr>
          <a:xfrm>
            <a:off x="10037060" y="5282317"/>
            <a:ext cx="4285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A37AC7-563E-B679-83BE-E393D4B59D3B}"/>
              </a:ext>
            </a:extLst>
          </p:cNvPr>
          <p:cNvCxnSpPr>
            <a:cxnSpLocks/>
          </p:cNvCxnSpPr>
          <p:nvPr/>
        </p:nvCxnSpPr>
        <p:spPr>
          <a:xfrm flipV="1">
            <a:off x="10054479" y="520439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F2C3666-2C8C-49BC-9D08-8A54FEFEF7C3}"/>
              </a:ext>
            </a:extLst>
          </p:cNvPr>
          <p:cNvCxnSpPr>
            <a:cxnSpLocks/>
          </p:cNvCxnSpPr>
          <p:nvPr/>
        </p:nvCxnSpPr>
        <p:spPr>
          <a:xfrm>
            <a:off x="8394960" y="1867894"/>
            <a:ext cx="1746650" cy="2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9D07B6-3F6B-2897-635B-45CAAFF23326}"/>
              </a:ext>
            </a:extLst>
          </p:cNvPr>
          <p:cNvCxnSpPr>
            <a:cxnSpLocks/>
          </p:cNvCxnSpPr>
          <p:nvPr/>
        </p:nvCxnSpPr>
        <p:spPr>
          <a:xfrm>
            <a:off x="10124191" y="1870380"/>
            <a:ext cx="328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00BE9D-6FB6-D940-34F1-04E731B88C92}"/>
              </a:ext>
            </a:extLst>
          </p:cNvPr>
          <p:cNvCxnSpPr>
            <a:cxnSpLocks/>
          </p:cNvCxnSpPr>
          <p:nvPr/>
        </p:nvCxnSpPr>
        <p:spPr>
          <a:xfrm flipV="1">
            <a:off x="10141610" y="179245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A0D628F-737D-EFFE-F8A0-BFCFAA9A7A45}"/>
              </a:ext>
            </a:extLst>
          </p:cNvPr>
          <p:cNvCxnSpPr>
            <a:cxnSpLocks/>
          </p:cNvCxnSpPr>
          <p:nvPr/>
        </p:nvCxnSpPr>
        <p:spPr>
          <a:xfrm>
            <a:off x="6184713" y="1861609"/>
            <a:ext cx="1746650" cy="2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C5CDB53-B8D1-BE37-ACE4-B8E1A34808D0}"/>
              </a:ext>
            </a:extLst>
          </p:cNvPr>
          <p:cNvCxnSpPr>
            <a:cxnSpLocks/>
          </p:cNvCxnSpPr>
          <p:nvPr/>
        </p:nvCxnSpPr>
        <p:spPr>
          <a:xfrm>
            <a:off x="7913944" y="1864095"/>
            <a:ext cx="328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C82BCE-96D9-EA0E-CC9B-283BCFA653D8}"/>
              </a:ext>
            </a:extLst>
          </p:cNvPr>
          <p:cNvCxnSpPr>
            <a:cxnSpLocks/>
          </p:cNvCxnSpPr>
          <p:nvPr/>
        </p:nvCxnSpPr>
        <p:spPr>
          <a:xfrm flipV="1">
            <a:off x="7931363" y="1786174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A4D14A-5AB4-7FEF-E97B-7CDC1BC2DF0A}"/>
              </a:ext>
            </a:extLst>
          </p:cNvPr>
          <p:cNvCxnSpPr>
            <a:cxnSpLocks/>
          </p:cNvCxnSpPr>
          <p:nvPr/>
        </p:nvCxnSpPr>
        <p:spPr>
          <a:xfrm>
            <a:off x="4000351" y="1856184"/>
            <a:ext cx="1746650" cy="2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3AB0FD0-879D-2192-DBDF-DA4F3B24A785}"/>
              </a:ext>
            </a:extLst>
          </p:cNvPr>
          <p:cNvCxnSpPr>
            <a:cxnSpLocks/>
          </p:cNvCxnSpPr>
          <p:nvPr/>
        </p:nvCxnSpPr>
        <p:spPr>
          <a:xfrm>
            <a:off x="5729582" y="1858670"/>
            <a:ext cx="328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122830-F541-A8B4-67A9-592073374C1C}"/>
              </a:ext>
            </a:extLst>
          </p:cNvPr>
          <p:cNvCxnSpPr>
            <a:cxnSpLocks/>
          </p:cNvCxnSpPr>
          <p:nvPr/>
        </p:nvCxnSpPr>
        <p:spPr>
          <a:xfrm flipV="1">
            <a:off x="5747001" y="178074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F8E53D-1AAE-0886-1017-44A3182D75F7}"/>
              </a:ext>
            </a:extLst>
          </p:cNvPr>
          <p:cNvCxnSpPr>
            <a:cxnSpLocks/>
          </p:cNvCxnSpPr>
          <p:nvPr/>
        </p:nvCxnSpPr>
        <p:spPr>
          <a:xfrm>
            <a:off x="1787462" y="4110161"/>
            <a:ext cx="2047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DE0A96-ABA1-0BA7-EA3A-4DA1C434E548}"/>
              </a:ext>
            </a:extLst>
          </p:cNvPr>
          <p:cNvCxnSpPr>
            <a:cxnSpLocks/>
          </p:cNvCxnSpPr>
          <p:nvPr/>
        </p:nvCxnSpPr>
        <p:spPr>
          <a:xfrm>
            <a:off x="3993821" y="4110161"/>
            <a:ext cx="2047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90B733B-E2E0-164A-47F9-4BDA62DE4FD1}"/>
              </a:ext>
            </a:extLst>
          </p:cNvPr>
          <p:cNvCxnSpPr>
            <a:cxnSpLocks/>
          </p:cNvCxnSpPr>
          <p:nvPr/>
        </p:nvCxnSpPr>
        <p:spPr>
          <a:xfrm>
            <a:off x="6188761" y="4110161"/>
            <a:ext cx="2047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222140E-3C6A-07A5-B413-05F7E9CDFF4D}"/>
              </a:ext>
            </a:extLst>
          </p:cNvPr>
          <p:cNvCxnSpPr>
            <a:cxnSpLocks/>
          </p:cNvCxnSpPr>
          <p:nvPr/>
        </p:nvCxnSpPr>
        <p:spPr>
          <a:xfrm>
            <a:off x="8402843" y="4110161"/>
            <a:ext cx="2047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9A07480-A2F6-7601-1973-94545C84B2DE}"/>
              </a:ext>
            </a:extLst>
          </p:cNvPr>
          <p:cNvSpPr txBox="1"/>
          <p:nvPr/>
        </p:nvSpPr>
        <p:spPr>
          <a:xfrm>
            <a:off x="3887352" y="634874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Epoch #2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04385A-169E-C86E-8FD5-903A0B23A949}"/>
              </a:ext>
            </a:extLst>
          </p:cNvPr>
          <p:cNvSpPr txBox="1"/>
          <p:nvPr/>
        </p:nvSpPr>
        <p:spPr>
          <a:xfrm>
            <a:off x="6161422" y="634932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Epoch #3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C638C9-2FD9-4510-78BF-26EBD863BC7D}"/>
              </a:ext>
            </a:extLst>
          </p:cNvPr>
          <p:cNvSpPr txBox="1"/>
          <p:nvPr/>
        </p:nvSpPr>
        <p:spPr>
          <a:xfrm>
            <a:off x="8445319" y="6356007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Epoch #4</a:t>
            </a:r>
          </a:p>
        </p:txBody>
      </p:sp>
    </p:spTree>
    <p:extLst>
      <p:ext uri="{BB962C8B-B14F-4D97-AF65-F5344CB8AC3E}">
        <p14:creationId xmlns:p14="http://schemas.microsoft.com/office/powerpoint/2010/main" val="55877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BB4E-286F-5F64-B697-3FCA23AC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211" y="764373"/>
            <a:ext cx="12303211" cy="1293028"/>
          </a:xfrm>
        </p:spPr>
        <p:txBody>
          <a:bodyPr/>
          <a:lstStyle/>
          <a:p>
            <a:r>
              <a:rPr lang="en-US" dirty="0"/>
              <a:t>Class 2: </a:t>
            </a:r>
            <a:r>
              <a:rPr lang="en-US" sz="4000" dirty="0"/>
              <a:t>Associate Events Between Machines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BBE8D-CD2F-A0ED-0E6F-01626B56F122}"/>
              </a:ext>
            </a:extLst>
          </p:cNvPr>
          <p:cNvGrpSpPr/>
          <p:nvPr/>
        </p:nvGrpSpPr>
        <p:grpSpPr>
          <a:xfrm>
            <a:off x="2717684" y="2027863"/>
            <a:ext cx="6756632" cy="4718367"/>
            <a:chOff x="2066118" y="2017923"/>
            <a:chExt cx="6756632" cy="4718367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D08C916F-A5C9-0698-6247-121258890D09}"/>
                </a:ext>
              </a:extLst>
            </p:cNvPr>
            <p:cNvSpPr/>
            <p:nvPr/>
          </p:nvSpPr>
          <p:spPr>
            <a:xfrm rot="5400000">
              <a:off x="1733520" y="2861555"/>
              <a:ext cx="2764221" cy="1219201"/>
            </a:xfrm>
            <a:prstGeom prst="homePlat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97380148-0CA9-7B14-5165-4BC5D0EF7181}"/>
                </a:ext>
              </a:extLst>
            </p:cNvPr>
            <p:cNvSpPr/>
            <p:nvPr/>
          </p:nvSpPr>
          <p:spPr>
            <a:xfrm rot="5400000">
              <a:off x="2061970" y="4792831"/>
              <a:ext cx="2107324" cy="1219200"/>
            </a:xfrm>
            <a:prstGeom prst="chevron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CD86DB-EC25-2B44-B26C-9B2D8B615BF1}"/>
                </a:ext>
              </a:extLst>
            </p:cNvPr>
            <p:cNvSpPr txBox="1"/>
            <p:nvPr/>
          </p:nvSpPr>
          <p:spPr>
            <a:xfrm>
              <a:off x="2506030" y="2089045"/>
              <a:ext cx="1219202" cy="231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1234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1235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1236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1237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1238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1239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1240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344199-69C2-55F9-C7F1-F313CD5DD89C}"/>
                </a:ext>
              </a:extLst>
            </p:cNvPr>
            <p:cNvSpPr txBox="1"/>
            <p:nvPr/>
          </p:nvSpPr>
          <p:spPr>
            <a:xfrm>
              <a:off x="2506030" y="4916328"/>
              <a:ext cx="1219202" cy="102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1282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1283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1284</a:t>
              </a:r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D6BBA050-411C-D4C8-A8A1-2C97F6F56A6E}"/>
                </a:ext>
              </a:extLst>
            </p:cNvPr>
            <p:cNvSpPr/>
            <p:nvPr/>
          </p:nvSpPr>
          <p:spPr>
            <a:xfrm rot="5400000">
              <a:off x="4610727" y="2533107"/>
              <a:ext cx="2107324" cy="1219201"/>
            </a:xfrm>
            <a:prstGeom prst="homePlat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9F1C07A3-A76A-FE56-B3D1-E43112D5ED18}"/>
                </a:ext>
              </a:extLst>
            </p:cNvPr>
            <p:cNvSpPr/>
            <p:nvPr/>
          </p:nvSpPr>
          <p:spPr>
            <a:xfrm rot="5400000">
              <a:off x="4282280" y="4464383"/>
              <a:ext cx="2764221" cy="1219200"/>
            </a:xfrm>
            <a:prstGeom prst="chevron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9BE770-D12B-C477-16C7-820045870352}"/>
                </a:ext>
              </a:extLst>
            </p:cNvPr>
            <p:cNvSpPr txBox="1"/>
            <p:nvPr/>
          </p:nvSpPr>
          <p:spPr>
            <a:xfrm>
              <a:off x="5054789" y="2089045"/>
              <a:ext cx="1219202" cy="166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1403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1404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1405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1406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1407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B7E01B-1B07-29BC-06B2-3C8756A8F8CF}"/>
                </a:ext>
              </a:extLst>
            </p:cNvPr>
            <p:cNvSpPr txBox="1"/>
            <p:nvPr/>
          </p:nvSpPr>
          <p:spPr>
            <a:xfrm>
              <a:off x="5131637" y="4313084"/>
              <a:ext cx="1219202" cy="166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1653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1654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1655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1656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1657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0CCDB6EA-EF15-1ADA-A21A-7E61F50E0BE8}"/>
                </a:ext>
              </a:extLst>
            </p:cNvPr>
            <p:cNvSpPr/>
            <p:nvPr/>
          </p:nvSpPr>
          <p:spPr>
            <a:xfrm rot="5400000">
              <a:off x="6684331" y="3008261"/>
              <a:ext cx="3057633" cy="1219201"/>
            </a:xfrm>
            <a:prstGeom prst="homePlat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3088C8F8-2CFD-16B2-9533-1E38CCD541ED}"/>
                </a:ext>
              </a:extLst>
            </p:cNvPr>
            <p:cNvSpPr/>
            <p:nvPr/>
          </p:nvSpPr>
          <p:spPr>
            <a:xfrm rot="5400000">
              <a:off x="7307356" y="4940700"/>
              <a:ext cx="1811588" cy="1219200"/>
            </a:xfrm>
            <a:prstGeom prst="chevron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CA56F3-DADF-FF56-5A10-FFA52D99870C}"/>
                </a:ext>
              </a:extLst>
            </p:cNvPr>
            <p:cNvSpPr txBox="1"/>
            <p:nvPr/>
          </p:nvSpPr>
          <p:spPr>
            <a:xfrm>
              <a:off x="7603546" y="2023757"/>
              <a:ext cx="121920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2044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2045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2046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2047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2048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2049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2050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2051</a:t>
              </a:r>
            </a:p>
            <a:p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15A6A8-9DE1-742E-F6A5-352E0DB1189D}"/>
                </a:ext>
              </a:extLst>
            </p:cNvPr>
            <p:cNvSpPr txBox="1"/>
            <p:nvPr/>
          </p:nvSpPr>
          <p:spPr>
            <a:xfrm>
              <a:off x="7603547" y="5215873"/>
              <a:ext cx="1219202" cy="69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/>
                <a:t>Event 2077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Event 2078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BC6138-0D03-71AD-61DE-9E9A087C957D}"/>
                </a:ext>
              </a:extLst>
            </p:cNvPr>
            <p:cNvCxnSpPr/>
            <p:nvPr/>
          </p:nvCxnSpPr>
          <p:spPr>
            <a:xfrm>
              <a:off x="2327355" y="2089045"/>
              <a:ext cx="0" cy="40675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2E84291-DCAD-405A-1BE0-6FC01E7A8197}"/>
                </a:ext>
              </a:extLst>
            </p:cNvPr>
            <p:cNvCxnSpPr/>
            <p:nvPr/>
          </p:nvCxnSpPr>
          <p:spPr>
            <a:xfrm>
              <a:off x="4876113" y="2071699"/>
              <a:ext cx="0" cy="40675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2EBA53-CC94-9E31-AE67-9EB5C85D96C1}"/>
                </a:ext>
              </a:extLst>
            </p:cNvPr>
            <p:cNvCxnSpPr/>
            <p:nvPr/>
          </p:nvCxnSpPr>
          <p:spPr>
            <a:xfrm>
              <a:off x="7440639" y="2089045"/>
              <a:ext cx="0" cy="40675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80CC7F-7A5F-94FB-32AF-0493B493D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2190" y="2636160"/>
              <a:ext cx="1617914" cy="648423"/>
            </a:xfrm>
            <a:prstGeom prst="bentConnector3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6BD6FAF-4F17-FDF2-3A30-4B9B121CFA6F}"/>
                </a:ext>
              </a:extLst>
            </p:cNvPr>
            <p:cNvCxnSpPr>
              <a:cxnSpLocks/>
            </p:cNvCxnSpPr>
            <p:nvPr/>
          </p:nvCxnSpPr>
          <p:spPr>
            <a:xfrm>
              <a:off x="6084536" y="3264665"/>
              <a:ext cx="1575944" cy="569400"/>
            </a:xfrm>
            <a:prstGeom prst="bentConnector3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206B0DC0-B0F4-0FE2-BBC3-2416C4FBA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053" y="4538142"/>
              <a:ext cx="1579051" cy="928607"/>
            </a:xfrm>
            <a:prstGeom prst="bentConnector3">
              <a:avLst/>
            </a:prstGeom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DA6BFB08-DDD7-78E8-3657-21A2B6EDA5A5}"/>
                </a:ext>
              </a:extLst>
            </p:cNvPr>
            <p:cNvCxnSpPr>
              <a:cxnSpLocks/>
            </p:cNvCxnSpPr>
            <p:nvPr/>
          </p:nvCxnSpPr>
          <p:spPr>
            <a:xfrm>
              <a:off x="6150795" y="4853266"/>
              <a:ext cx="1509685" cy="903477"/>
            </a:xfrm>
            <a:prstGeom prst="bentConnector3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112F3C-F87E-B19C-9A9F-7B0CF8E10ED6}"/>
                </a:ext>
              </a:extLst>
            </p:cNvPr>
            <p:cNvSpPr txBox="1"/>
            <p:nvPr/>
          </p:nvSpPr>
          <p:spPr>
            <a:xfrm>
              <a:off x="2689071" y="6450837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992457-731B-FA9F-1E07-CD3B9949F98F}"/>
                </a:ext>
              </a:extLst>
            </p:cNvPr>
            <p:cNvSpPr txBox="1"/>
            <p:nvPr/>
          </p:nvSpPr>
          <p:spPr>
            <a:xfrm>
              <a:off x="5235065" y="6459291"/>
              <a:ext cx="846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987F44-3D72-5EC3-5A6B-DD0C2DF4D2DB}"/>
                </a:ext>
              </a:extLst>
            </p:cNvPr>
            <p:cNvSpPr txBox="1"/>
            <p:nvPr/>
          </p:nvSpPr>
          <p:spPr>
            <a:xfrm>
              <a:off x="7786588" y="6441853"/>
              <a:ext cx="845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F233AC-4D51-D8D0-5AB9-B42A116DECC3}"/>
                </a:ext>
              </a:extLst>
            </p:cNvPr>
            <p:cNvSpPr txBox="1"/>
            <p:nvPr/>
          </p:nvSpPr>
          <p:spPr>
            <a:xfrm rot="5400000">
              <a:off x="1490159" y="2610515"/>
              <a:ext cx="142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Local Time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6A81FE-860C-5AE0-D480-0A56E62F320B}"/>
                </a:ext>
              </a:extLst>
            </p:cNvPr>
            <p:cNvSpPr txBox="1"/>
            <p:nvPr/>
          </p:nvSpPr>
          <p:spPr>
            <a:xfrm rot="5400000">
              <a:off x="4063329" y="3424622"/>
              <a:ext cx="142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Local Time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15055-3353-5EA7-B366-94969D23B7E6}"/>
                </a:ext>
              </a:extLst>
            </p:cNvPr>
            <p:cNvSpPr txBox="1"/>
            <p:nvPr/>
          </p:nvSpPr>
          <p:spPr>
            <a:xfrm rot="5400000">
              <a:off x="6594247" y="2593882"/>
              <a:ext cx="142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Machine Local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02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B95C-F92B-478B-0D48-D00FAF4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Class 4: Minimize Network Congestion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63B72D37-02FC-5B71-E636-FDF830CAB67B}"/>
              </a:ext>
            </a:extLst>
          </p:cNvPr>
          <p:cNvSpPr/>
          <p:nvPr/>
        </p:nvSpPr>
        <p:spPr>
          <a:xfrm>
            <a:off x="1159329" y="2498271"/>
            <a:ext cx="620486" cy="93072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0F6A8C64-26FC-B2E3-7660-824AA9DE9DBC}"/>
              </a:ext>
            </a:extLst>
          </p:cNvPr>
          <p:cNvSpPr/>
          <p:nvPr/>
        </p:nvSpPr>
        <p:spPr>
          <a:xfrm>
            <a:off x="1159329" y="3728356"/>
            <a:ext cx="620486" cy="93072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F92A3768-CD33-E734-A65B-F4A6781C71D0}"/>
              </a:ext>
            </a:extLst>
          </p:cNvPr>
          <p:cNvSpPr/>
          <p:nvPr/>
        </p:nvSpPr>
        <p:spPr>
          <a:xfrm>
            <a:off x="1159329" y="4958441"/>
            <a:ext cx="620486" cy="93072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1AC07E6-5FF0-5CDD-F362-DEEEE50C6B83}"/>
              </a:ext>
            </a:extLst>
          </p:cNvPr>
          <p:cNvSpPr/>
          <p:nvPr/>
        </p:nvSpPr>
        <p:spPr>
          <a:xfrm rot="5400000">
            <a:off x="3228864" y="2949084"/>
            <a:ext cx="1293028" cy="62048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C0CA3-89FC-D6F3-1E56-95B6CE08218D}"/>
              </a:ext>
            </a:extLst>
          </p:cNvPr>
          <p:cNvSpPr/>
          <p:nvPr/>
        </p:nvSpPr>
        <p:spPr>
          <a:xfrm>
            <a:off x="4185622" y="3075070"/>
            <a:ext cx="2966228" cy="368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32BBD405-93F4-65D1-8EB6-5ACC9F8B1911}"/>
              </a:ext>
            </a:extLst>
          </p:cNvPr>
          <p:cNvSpPr/>
          <p:nvPr/>
        </p:nvSpPr>
        <p:spPr>
          <a:xfrm rot="5400000">
            <a:off x="3228864" y="4615541"/>
            <a:ext cx="1293028" cy="62048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4058D-5F04-B2D0-F28D-192F07A369FC}"/>
              </a:ext>
            </a:extLst>
          </p:cNvPr>
          <p:cNvSpPr/>
          <p:nvPr/>
        </p:nvSpPr>
        <p:spPr>
          <a:xfrm>
            <a:off x="4185622" y="4741527"/>
            <a:ext cx="2966228" cy="368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267EE501-1A79-5446-C817-CCF30A117F4E}"/>
              </a:ext>
            </a:extLst>
          </p:cNvPr>
          <p:cNvSpPr/>
          <p:nvPr/>
        </p:nvSpPr>
        <p:spPr>
          <a:xfrm>
            <a:off x="8937171" y="2954909"/>
            <a:ext cx="1660071" cy="222375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03F830-B6B1-0CDE-DEED-5F4192460F5B}"/>
              </a:ext>
            </a:extLst>
          </p:cNvPr>
          <p:cNvSpPr/>
          <p:nvPr/>
        </p:nvSpPr>
        <p:spPr>
          <a:xfrm>
            <a:off x="4215653" y="3145026"/>
            <a:ext cx="2345743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C66CDA-8F7F-F096-0F2B-F163F9C4EC15}"/>
              </a:ext>
            </a:extLst>
          </p:cNvPr>
          <p:cNvSpPr/>
          <p:nvPr/>
        </p:nvSpPr>
        <p:spPr>
          <a:xfrm>
            <a:off x="4215653" y="4817724"/>
            <a:ext cx="1434034" cy="216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EA76EE-D9D6-15C0-28BE-F3E68BC9AE1A}"/>
              </a:ext>
            </a:extLst>
          </p:cNvPr>
          <p:cNvCxnSpPr>
            <a:cxnSpLocks/>
          </p:cNvCxnSpPr>
          <p:nvPr/>
        </p:nvCxnSpPr>
        <p:spPr>
          <a:xfrm>
            <a:off x="2019332" y="2954909"/>
            <a:ext cx="1295368" cy="19011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0A7250-1356-6776-A911-95E1AAA9B955}"/>
              </a:ext>
            </a:extLst>
          </p:cNvPr>
          <p:cNvCxnSpPr>
            <a:cxnSpLocks/>
          </p:cNvCxnSpPr>
          <p:nvPr/>
        </p:nvCxnSpPr>
        <p:spPr>
          <a:xfrm flipV="1">
            <a:off x="2003052" y="5034638"/>
            <a:ext cx="1311648" cy="34754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8BD7DB-BBB5-AA0B-D09D-7215D203C3AC}"/>
              </a:ext>
            </a:extLst>
          </p:cNvPr>
          <p:cNvCxnSpPr>
            <a:cxnSpLocks/>
          </p:cNvCxnSpPr>
          <p:nvPr/>
        </p:nvCxnSpPr>
        <p:spPr>
          <a:xfrm flipV="1">
            <a:off x="1959462" y="3412862"/>
            <a:ext cx="1295368" cy="77134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9E213D-9756-0F3E-4089-041FB6A7E2B5}"/>
              </a:ext>
            </a:extLst>
          </p:cNvPr>
          <p:cNvCxnSpPr>
            <a:cxnSpLocks/>
          </p:cNvCxnSpPr>
          <p:nvPr/>
        </p:nvCxnSpPr>
        <p:spPr>
          <a:xfrm flipV="1">
            <a:off x="1971741" y="3728356"/>
            <a:ext cx="1283089" cy="136516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31C237-154C-E68D-E5F7-1A82FB708332}"/>
              </a:ext>
            </a:extLst>
          </p:cNvPr>
          <p:cNvCxnSpPr>
            <a:cxnSpLocks/>
          </p:cNvCxnSpPr>
          <p:nvPr/>
        </p:nvCxnSpPr>
        <p:spPr>
          <a:xfrm>
            <a:off x="7358695" y="3278567"/>
            <a:ext cx="1295368" cy="19011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2E366-9793-84CB-5177-E41BA0A84A70}"/>
              </a:ext>
            </a:extLst>
          </p:cNvPr>
          <p:cNvCxnSpPr>
            <a:cxnSpLocks/>
          </p:cNvCxnSpPr>
          <p:nvPr/>
        </p:nvCxnSpPr>
        <p:spPr>
          <a:xfrm flipV="1">
            <a:off x="7369645" y="4410940"/>
            <a:ext cx="1284418" cy="49246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F00EA7-1815-BD2D-3E78-366DEFCB3A76}"/>
              </a:ext>
            </a:extLst>
          </p:cNvPr>
          <p:cNvSpPr txBox="1"/>
          <p:nvPr/>
        </p:nvSpPr>
        <p:spPr>
          <a:xfrm>
            <a:off x="1779815" y="220771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Pacing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89878-7C89-F092-A9F4-B8F16AC77F10}"/>
              </a:ext>
            </a:extLst>
          </p:cNvPr>
          <p:cNvSpPr txBox="1"/>
          <p:nvPr/>
        </p:nvSpPr>
        <p:spPr>
          <a:xfrm>
            <a:off x="3888504" y="5674016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Approaching Zero Divergence of flow</a:t>
            </a:r>
          </a:p>
        </p:txBody>
      </p:sp>
      <p:sp>
        <p:nvSpPr>
          <p:cNvPr id="17" name="AutoShape 2" descr="\nabla \cdot {\mathbf  {B}}=0">
            <a:extLst>
              <a:ext uri="{FF2B5EF4-FFF2-40B4-BE49-F238E27FC236}">
                <a16:creationId xmlns:a16="http://schemas.microsoft.com/office/drawing/2014/main" id="{E26E75B7-C405-C4FC-0399-9E2438B9B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5323" y="6229951"/>
            <a:ext cx="123828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625FD-47D6-DD4E-766B-C44352FE1A83}"/>
              </a:ext>
            </a:extLst>
          </p:cNvPr>
          <p:cNvSpPr txBox="1"/>
          <p:nvPr/>
        </p:nvSpPr>
        <p:spPr>
          <a:xfrm>
            <a:off x="5479132" y="6086330"/>
            <a:ext cx="123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Nimbus Roman No9 L"/>
              </a:rPr>
              <a:t>∇ · flow = 0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97B8-4860-02E6-D60C-2FFA78A6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" y="789733"/>
            <a:ext cx="11979729" cy="1293028"/>
          </a:xfrm>
        </p:spPr>
        <p:txBody>
          <a:bodyPr/>
          <a:lstStyle/>
          <a:p>
            <a:r>
              <a:rPr lang="en-US" dirty="0"/>
              <a:t>Class 1: Consensus in Distributed Databases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C803-34C6-0428-9D76-E5479DDC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77500"/>
            <a:ext cx="6635556" cy="3422469"/>
          </a:xfrm>
        </p:spPr>
        <p:txBody>
          <a:bodyPr/>
          <a:lstStyle/>
          <a:p>
            <a:r>
              <a:rPr lang="en-US" dirty="0"/>
              <a:t>Consistency vs Availability</a:t>
            </a:r>
          </a:p>
          <a:p>
            <a:r>
              <a:rPr lang="en-US" dirty="0"/>
              <a:t>Consistency using:</a:t>
            </a:r>
          </a:p>
          <a:p>
            <a:pPr lvl="1"/>
            <a:r>
              <a:rPr lang="en-US" dirty="0"/>
              <a:t>Handshaking (</a:t>
            </a:r>
            <a:r>
              <a:rPr lang="en-US" dirty="0" err="1"/>
              <a:t>Paxos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Moving from Logical Clock to Physical Clock </a:t>
            </a:r>
          </a:p>
          <a:p>
            <a:pPr lvl="2"/>
            <a:r>
              <a:rPr lang="en-US" dirty="0"/>
              <a:t>Commit and wait</a:t>
            </a:r>
          </a:p>
          <a:p>
            <a:pPr lvl="1"/>
            <a:r>
              <a:rPr lang="en-US" dirty="0"/>
              <a:t>With Precise Clocks</a:t>
            </a:r>
          </a:p>
          <a:p>
            <a:pPr lvl="2"/>
            <a:r>
              <a:rPr lang="en-US" dirty="0"/>
              <a:t>Commit zero wait (CAL theory)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798360-F1F2-3624-AB6D-1554E93B7F3F}"/>
              </a:ext>
            </a:extLst>
          </p:cNvPr>
          <p:cNvSpPr/>
          <p:nvPr/>
        </p:nvSpPr>
        <p:spPr>
          <a:xfrm>
            <a:off x="9557658" y="3592444"/>
            <a:ext cx="1828800" cy="1818861"/>
          </a:xfrm>
          <a:prstGeom prst="ellipse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tx1">
                <a:lumMod val="65000"/>
              </a:schemeClr>
            </a:bgClr>
          </a:patt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Partition Tolerance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D75773-ED2B-4805-7EFD-4C75768CCC38}"/>
              </a:ext>
            </a:extLst>
          </p:cNvPr>
          <p:cNvSpPr/>
          <p:nvPr/>
        </p:nvSpPr>
        <p:spPr>
          <a:xfrm>
            <a:off x="8812224" y="2469874"/>
            <a:ext cx="1828800" cy="18188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Consistency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90B57D-FFED-52BB-B80A-8EC2F36AF351}"/>
              </a:ext>
            </a:extLst>
          </p:cNvPr>
          <p:cNvSpPr/>
          <p:nvPr/>
        </p:nvSpPr>
        <p:spPr>
          <a:xfrm>
            <a:off x="8066790" y="3592444"/>
            <a:ext cx="1828800" cy="1818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38191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white text with black text&#10;&#10;Description automatically generated">
            <a:extLst>
              <a:ext uri="{FF2B5EF4-FFF2-40B4-BE49-F238E27FC236}">
                <a16:creationId xmlns:a16="http://schemas.microsoft.com/office/drawing/2014/main" id="{277D3FB8-D964-6095-1FCC-43CA673F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65" y="1885933"/>
            <a:ext cx="3194048" cy="593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EB9E3-B303-55C0-6A3B-0FB2B749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099" y="512563"/>
            <a:ext cx="8610600" cy="1293028"/>
          </a:xfrm>
        </p:spPr>
        <p:txBody>
          <a:bodyPr/>
          <a:lstStyle/>
          <a:p>
            <a:r>
              <a:rPr lang="en-US" dirty="0"/>
              <a:t>How can we do all of this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7FB9D-59F8-6F11-558A-CEFD9C26A4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82" y="4186199"/>
            <a:ext cx="3174124" cy="1659531"/>
          </a:xfrm>
          <a:prstGeom prst="rect">
            <a:avLst/>
          </a:prstGeom>
          <a:noFill/>
          <a:effectLst>
            <a:glow rad="143496">
              <a:schemeClr val="tx1">
                <a:alpha val="4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E69AF-99B5-4C3F-0D25-70C552D8431A}"/>
              </a:ext>
            </a:extLst>
          </p:cNvPr>
          <p:cNvSpPr/>
          <p:nvPr/>
        </p:nvSpPr>
        <p:spPr>
          <a:xfrm>
            <a:off x="4819829" y="4523166"/>
            <a:ext cx="3520965" cy="1860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Data Center</a:t>
            </a: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098355F-4D12-A67A-EBF7-BD31435E5F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89" y="4826059"/>
            <a:ext cx="1133651" cy="1188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206CD-F39A-0AB6-715C-4CDD97AE479C}"/>
              </a:ext>
            </a:extLst>
          </p:cNvPr>
          <p:cNvSpPr txBox="1"/>
          <p:nvPr/>
        </p:nvSpPr>
        <p:spPr>
          <a:xfrm>
            <a:off x="8784857" y="5797651"/>
            <a:ext cx="225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haroni" panose="020F0502020204030204" pitchFamily="34" charset="0"/>
                <a:cs typeface="Aharoni" panose="020F0502020204030204" pitchFamily="34" charset="0"/>
              </a:rPr>
              <a:t>PTM </a:t>
            </a:r>
            <a:r>
              <a:rPr lang="en-US" sz="2000" dirty="0">
                <a:latin typeface="Aharoni" panose="020F0502020204030204" pitchFamily="34" charset="0"/>
                <a:cs typeface="Aharoni" panose="020F0502020204030204" pitchFamily="34" charset="0"/>
              </a:rPr>
              <a:t>&amp; </a:t>
            </a:r>
            <a:r>
              <a:rPr lang="en-US" sz="3200" b="1" dirty="0">
                <a:latin typeface="Aharoni" panose="020F0502020204030204" pitchFamily="34" charset="0"/>
                <a:cs typeface="Aharoni" panose="020F0502020204030204" pitchFamily="34" charset="0"/>
              </a:rPr>
              <a:t>PFM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A4970-96E7-5C05-22B2-F40D5C0F5075}"/>
              </a:ext>
            </a:extLst>
          </p:cNvPr>
          <p:cNvCxnSpPr/>
          <p:nvPr/>
        </p:nvCxnSpPr>
        <p:spPr>
          <a:xfrm>
            <a:off x="8696587" y="1965434"/>
            <a:ext cx="0" cy="455098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9009D2-2BB3-694D-A49F-0449330667D9}"/>
              </a:ext>
            </a:extLst>
          </p:cNvPr>
          <p:cNvCxnSpPr/>
          <p:nvPr/>
        </p:nvCxnSpPr>
        <p:spPr>
          <a:xfrm>
            <a:off x="4461642" y="1965434"/>
            <a:ext cx="0" cy="455098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F7EBB-460C-E38E-559A-06CA8CE46C15}"/>
              </a:ext>
            </a:extLst>
          </p:cNvPr>
          <p:cNvSpPr txBox="1"/>
          <p:nvPr/>
        </p:nvSpPr>
        <p:spPr>
          <a:xfrm>
            <a:off x="1739153" y="6356377"/>
            <a:ext cx="114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D4772-EAD3-7457-4E60-8582476CBDA5}"/>
              </a:ext>
            </a:extLst>
          </p:cNvPr>
          <p:cNvSpPr txBox="1"/>
          <p:nvPr/>
        </p:nvSpPr>
        <p:spPr>
          <a:xfrm>
            <a:off x="5760697" y="6356377"/>
            <a:ext cx="196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0B745-A932-988F-93FB-099492FAD3C5}"/>
              </a:ext>
            </a:extLst>
          </p:cNvPr>
          <p:cNvSpPr txBox="1"/>
          <p:nvPr/>
        </p:nvSpPr>
        <p:spPr>
          <a:xfrm>
            <a:off x="9517902" y="6356377"/>
            <a:ext cx="20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Machines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23CAE-6AEA-2571-85D7-4CFAEEDBDDEC}"/>
              </a:ext>
            </a:extLst>
          </p:cNvPr>
          <p:cNvSpPr txBox="1"/>
          <p:nvPr/>
        </p:nvSpPr>
        <p:spPr>
          <a:xfrm>
            <a:off x="1456565" y="5695046"/>
            <a:ext cx="16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IEEE P3335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F4F15-662C-1860-41E1-24C3983C9349}"/>
              </a:ext>
            </a:extLst>
          </p:cNvPr>
          <p:cNvSpPr txBox="1"/>
          <p:nvPr/>
        </p:nvSpPr>
        <p:spPr>
          <a:xfrm>
            <a:off x="7066800" y="5956439"/>
            <a:ext cx="12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IEEE 1588</a:t>
            </a:r>
          </a:p>
        </p:txBody>
      </p:sp>
      <p:pic>
        <p:nvPicPr>
          <p:cNvPr id="1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E42B7F9-7B50-04B2-82C5-B8CAD64AD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82" y="1890045"/>
            <a:ext cx="3704464" cy="2389521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E8DAD-C09E-63AF-F2D0-88CB37F94F78}"/>
              </a:ext>
            </a:extLst>
          </p:cNvPr>
          <p:cNvGrpSpPr/>
          <p:nvPr/>
        </p:nvGrpSpPr>
        <p:grpSpPr>
          <a:xfrm>
            <a:off x="626682" y="1913461"/>
            <a:ext cx="3404049" cy="2174647"/>
            <a:chOff x="483219" y="1532313"/>
            <a:chExt cx="3404049" cy="2174647"/>
          </a:xfrm>
        </p:grpSpPr>
        <p:pic>
          <p:nvPicPr>
            <p:cNvPr id="17" name="Graphic 16" descr="Earth globe: Americas with solid fill">
              <a:extLst>
                <a:ext uri="{FF2B5EF4-FFF2-40B4-BE49-F238E27FC236}">
                  <a16:creationId xmlns:a16="http://schemas.microsoft.com/office/drawing/2014/main" id="{A3E0EE53-3D23-C156-D694-AC917AA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3219" y="259688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Earth globe: Africa and Europe with solid fill">
              <a:extLst>
                <a:ext uri="{FF2B5EF4-FFF2-40B4-BE49-F238E27FC236}">
                  <a16:creationId xmlns:a16="http://schemas.microsoft.com/office/drawing/2014/main" id="{D264D413-5B9B-3141-FF41-772D8D19E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13102" y="2597361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Earth globe: Asia and Australia with solid fill">
              <a:extLst>
                <a:ext uri="{FF2B5EF4-FFF2-40B4-BE49-F238E27FC236}">
                  <a16:creationId xmlns:a16="http://schemas.microsoft.com/office/drawing/2014/main" id="{CE4179A5-11EB-1709-9E52-5E6DA83B4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42985" y="2596884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Earth Globe - Asia with solid fill">
              <a:extLst>
                <a:ext uri="{FF2B5EF4-FFF2-40B4-BE49-F238E27FC236}">
                  <a16:creationId xmlns:a16="http://schemas.microsoft.com/office/drawing/2014/main" id="{36503D32-2C1F-121E-54BD-B75E609D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72868" y="2596884"/>
              <a:ext cx="914400" cy="914400"/>
            </a:xfrm>
            <a:prstGeom prst="rect">
              <a:avLst/>
            </a:prstGeom>
          </p:spPr>
        </p:pic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7E3D9921-8A4D-840A-D32C-7E4550A7B1BA}"/>
                </a:ext>
              </a:extLst>
            </p:cNvPr>
            <p:cNvSpPr/>
            <p:nvPr/>
          </p:nvSpPr>
          <p:spPr>
            <a:xfrm>
              <a:off x="743778" y="2430672"/>
              <a:ext cx="944484" cy="852581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3EDE2F0-710B-426D-389F-33A56D085D86}"/>
                </a:ext>
              </a:extLst>
            </p:cNvPr>
            <p:cNvSpPr/>
            <p:nvPr/>
          </p:nvSpPr>
          <p:spPr>
            <a:xfrm>
              <a:off x="1031258" y="2417079"/>
              <a:ext cx="1367229" cy="852581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A941EBA-6EAE-A094-35EC-405F9A2AFD5D}"/>
                </a:ext>
              </a:extLst>
            </p:cNvPr>
            <p:cNvSpPr/>
            <p:nvPr/>
          </p:nvSpPr>
          <p:spPr>
            <a:xfrm>
              <a:off x="1871927" y="2461198"/>
              <a:ext cx="1633241" cy="852580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181E584-C0A1-67A1-D454-E2A83AD21FAE}"/>
                </a:ext>
              </a:extLst>
            </p:cNvPr>
            <p:cNvSpPr/>
            <p:nvPr/>
          </p:nvSpPr>
          <p:spPr>
            <a:xfrm rot="12205272">
              <a:off x="1714880" y="2854379"/>
              <a:ext cx="944484" cy="852581"/>
            </a:xfrm>
            <a:prstGeom prst="arc">
              <a:avLst>
                <a:gd name="adj1" fmla="val 9194877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D51A7C67-ACC6-866F-9761-2A9EA2578BD8}"/>
                </a:ext>
              </a:extLst>
            </p:cNvPr>
            <p:cNvSpPr/>
            <p:nvPr/>
          </p:nvSpPr>
          <p:spPr>
            <a:xfrm rot="9825475">
              <a:off x="1094749" y="2607896"/>
              <a:ext cx="944484" cy="852581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3AC4249-7DBA-102B-B8B9-30042D4EBE59}"/>
                </a:ext>
              </a:extLst>
            </p:cNvPr>
            <p:cNvSpPr/>
            <p:nvPr/>
          </p:nvSpPr>
          <p:spPr>
            <a:xfrm>
              <a:off x="2404084" y="2601803"/>
              <a:ext cx="1284052" cy="909481"/>
            </a:xfrm>
            <a:prstGeom prst="arc">
              <a:avLst>
                <a:gd name="adj1" fmla="val 10821230"/>
                <a:gd name="adj2" fmla="val 633071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Satellite outline">
              <a:extLst>
                <a:ext uri="{FF2B5EF4-FFF2-40B4-BE49-F238E27FC236}">
                  <a16:creationId xmlns:a16="http://schemas.microsoft.com/office/drawing/2014/main" id="{2365D7DA-9990-8006-2FB3-9D7CBE6D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87976" y="1532313"/>
              <a:ext cx="914400" cy="914400"/>
            </a:xfrm>
            <a:prstGeom prst="rect">
              <a:avLst/>
            </a:prstGeom>
          </p:spPr>
        </p:pic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CB44925-74A0-242D-E79C-EBEE5CCA3AB6}"/>
                </a:ext>
              </a:extLst>
            </p:cNvPr>
            <p:cNvSpPr/>
            <p:nvPr/>
          </p:nvSpPr>
          <p:spPr>
            <a:xfrm>
              <a:off x="896178" y="2583072"/>
              <a:ext cx="944484" cy="852581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11DE89E-6710-6226-5479-2A47C554BFAB}"/>
                </a:ext>
              </a:extLst>
            </p:cNvPr>
            <p:cNvSpPr/>
            <p:nvPr/>
          </p:nvSpPr>
          <p:spPr>
            <a:xfrm>
              <a:off x="1048578" y="2735472"/>
              <a:ext cx="944484" cy="852581"/>
            </a:xfrm>
            <a:prstGeom prst="arc">
              <a:avLst>
                <a:gd name="adj1" fmla="val 10821230"/>
                <a:gd name="adj2" fmla="val 0"/>
              </a:avLst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E3350-C5C1-81C1-F517-D68DBDA2D082}"/>
                </a:ext>
              </a:extLst>
            </p:cNvPr>
            <p:cNvSpPr txBox="1"/>
            <p:nvPr/>
          </p:nvSpPr>
          <p:spPr>
            <a:xfrm>
              <a:off x="2823216" y="1536116"/>
              <a:ext cx="871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GNSS</a:t>
              </a:r>
            </a:p>
          </p:txBody>
        </p:sp>
      </p:grpSp>
      <p:pic>
        <p:nvPicPr>
          <p:cNvPr id="31" name="Graphic 30" descr="Server with solid fill">
            <a:extLst>
              <a:ext uri="{FF2B5EF4-FFF2-40B4-BE49-F238E27FC236}">
                <a16:creationId xmlns:a16="http://schemas.microsoft.com/office/drawing/2014/main" id="{35614796-D96B-A301-7B92-FEBA9E86D7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09881" y="3068874"/>
            <a:ext cx="914400" cy="914400"/>
          </a:xfrm>
          <a:prstGeom prst="rect">
            <a:avLst/>
          </a:prstGeom>
        </p:spPr>
      </p:pic>
      <p:pic>
        <p:nvPicPr>
          <p:cNvPr id="32" name="Graphic 31" descr="Processor with solid fill">
            <a:extLst>
              <a:ext uri="{FF2B5EF4-FFF2-40B4-BE49-F238E27FC236}">
                <a16:creationId xmlns:a16="http://schemas.microsoft.com/office/drawing/2014/main" id="{C494EDA0-5589-1AA1-6038-7D6CB65636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05234" y="4395585"/>
            <a:ext cx="914400" cy="914400"/>
          </a:xfrm>
          <a:prstGeom prst="rect">
            <a:avLst/>
          </a:prstGeom>
        </p:spPr>
      </p:pic>
      <p:pic>
        <p:nvPicPr>
          <p:cNvPr id="33" name="Graphic 32" descr="Computer with solid fill">
            <a:extLst>
              <a:ext uri="{FF2B5EF4-FFF2-40B4-BE49-F238E27FC236}">
                <a16:creationId xmlns:a16="http://schemas.microsoft.com/office/drawing/2014/main" id="{CF2A7D42-1702-94B4-4DF9-661E58F8EB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23190" y="3879577"/>
            <a:ext cx="914400" cy="914400"/>
          </a:xfrm>
          <a:prstGeom prst="rect">
            <a:avLst/>
          </a:prstGeom>
        </p:spPr>
      </p:pic>
      <p:pic>
        <p:nvPicPr>
          <p:cNvPr id="34" name="Graphic 33" descr="Laptop outline">
            <a:extLst>
              <a:ext uri="{FF2B5EF4-FFF2-40B4-BE49-F238E27FC236}">
                <a16:creationId xmlns:a16="http://schemas.microsoft.com/office/drawing/2014/main" id="{989D8D0D-9DE8-7140-E212-D94B405DE2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64757" y="310498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0A9C5ED-13BB-A5B2-0F85-439FD69A18C6}"/>
              </a:ext>
            </a:extLst>
          </p:cNvPr>
          <p:cNvSpPr txBox="1"/>
          <p:nvPr/>
        </p:nvSpPr>
        <p:spPr>
          <a:xfrm>
            <a:off x="10937307" y="5494774"/>
            <a:ext cx="100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RDTSC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71644DC4-20BC-0D2E-1B71-94EC3DE63C67}"/>
              </a:ext>
            </a:extLst>
          </p:cNvPr>
          <p:cNvCxnSpPr/>
          <p:nvPr/>
        </p:nvCxnSpPr>
        <p:spPr>
          <a:xfrm rot="16200000" flipV="1">
            <a:off x="10867548" y="4873399"/>
            <a:ext cx="758368" cy="656409"/>
          </a:xfrm>
          <a:prstGeom prst="curvedConnector3">
            <a:avLst>
              <a:gd name="adj1" fmla="val 16787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7AC4C7BA-AB92-8035-8EF1-02D5CAAE62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36665" y="2490918"/>
            <a:ext cx="3194048" cy="4733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CEC1C96-C93D-900C-64FD-743C9E61BCD5}"/>
              </a:ext>
            </a:extLst>
          </p:cNvPr>
          <p:cNvSpPr txBox="1"/>
          <p:nvPr/>
        </p:nvSpPr>
        <p:spPr>
          <a:xfrm>
            <a:off x="9109881" y="4852785"/>
            <a:ext cx="11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TPAUSE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E0AFCD12-D152-D02F-1826-B51E8EE1CFAD}"/>
              </a:ext>
            </a:extLst>
          </p:cNvPr>
          <p:cNvSpPr/>
          <p:nvPr/>
        </p:nvSpPr>
        <p:spPr>
          <a:xfrm>
            <a:off x="9826724" y="4328782"/>
            <a:ext cx="1157175" cy="1165992"/>
          </a:xfrm>
          <a:prstGeom prst="arc">
            <a:avLst>
              <a:gd name="adj1" fmla="val 21565033"/>
              <a:gd name="adj2" fmla="val 8708638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E1071-CE91-A837-306D-22C5DCC92782}"/>
              </a:ext>
            </a:extLst>
          </p:cNvPr>
          <p:cNvSpPr txBox="1"/>
          <p:nvPr/>
        </p:nvSpPr>
        <p:spPr>
          <a:xfrm>
            <a:off x="10195282" y="4087928"/>
            <a:ext cx="79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CPU’s</a:t>
            </a:r>
          </a:p>
          <a:p>
            <a:r>
              <a:rPr lang="en-US" sz="1600" b="1" dirty="0"/>
              <a:t>TSC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FB808-1B36-41D8-D68A-735800A518A0}"/>
              </a:ext>
            </a:extLst>
          </p:cNvPr>
          <p:cNvSpPr txBox="1"/>
          <p:nvPr/>
        </p:nvSpPr>
        <p:spPr>
          <a:xfrm rot="19713135">
            <a:off x="4867954" y="2147803"/>
            <a:ext cx="93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SPTP</a:t>
            </a:r>
          </a:p>
        </p:txBody>
      </p:sp>
    </p:spTree>
    <p:extLst>
      <p:ext uri="{BB962C8B-B14F-4D97-AF65-F5344CB8AC3E}">
        <p14:creationId xmlns:p14="http://schemas.microsoft.com/office/powerpoint/2010/main" val="324416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91A0-8F96-EFF1-4810-3CC5E8DF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4" name="Google Shape;950;p45">
            <a:extLst>
              <a:ext uri="{FF2B5EF4-FFF2-40B4-BE49-F238E27FC236}">
                <a16:creationId xmlns:a16="http://schemas.microsoft.com/office/drawing/2014/main" id="{CF3E1BFC-4255-5AE9-5668-49401541DDB7}"/>
              </a:ext>
            </a:extLst>
          </p:cNvPr>
          <p:cNvSpPr/>
          <p:nvPr/>
        </p:nvSpPr>
        <p:spPr>
          <a:xfrm>
            <a:off x="7008546" y="5096850"/>
            <a:ext cx="3242100" cy="3465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R="91445" algn="r"/>
            <a:r>
              <a:rPr lang="en-US" sz="15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CPU, GPU</a:t>
            </a:r>
            <a:endParaRPr sz="15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950;p45">
            <a:extLst>
              <a:ext uri="{FF2B5EF4-FFF2-40B4-BE49-F238E27FC236}">
                <a16:creationId xmlns:a16="http://schemas.microsoft.com/office/drawing/2014/main" id="{73651F2A-8EE7-0447-84FE-77DC1E08C6A7}"/>
              </a:ext>
            </a:extLst>
          </p:cNvPr>
          <p:cNvSpPr/>
          <p:nvPr/>
        </p:nvSpPr>
        <p:spPr>
          <a:xfrm>
            <a:off x="6096000" y="5096850"/>
            <a:ext cx="2714540" cy="346500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R="91445" algn="r"/>
            <a:r>
              <a:rPr lang="en-US" sz="15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Operating System</a:t>
            </a:r>
            <a:endParaRPr sz="15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" name="Google Shape;971;p45">
            <a:extLst>
              <a:ext uri="{FF2B5EF4-FFF2-40B4-BE49-F238E27FC236}">
                <a16:creationId xmlns:a16="http://schemas.microsoft.com/office/drawing/2014/main" id="{F634E804-2C77-A015-8F74-494420B450F0}"/>
              </a:ext>
            </a:extLst>
          </p:cNvPr>
          <p:cNvCxnSpPr/>
          <p:nvPr/>
        </p:nvCxnSpPr>
        <p:spPr>
          <a:xfrm>
            <a:off x="3453252" y="2254963"/>
            <a:ext cx="0" cy="16026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" name="Google Shape;972;p45">
            <a:extLst>
              <a:ext uri="{FF2B5EF4-FFF2-40B4-BE49-F238E27FC236}">
                <a16:creationId xmlns:a16="http://schemas.microsoft.com/office/drawing/2014/main" id="{FC5ED59E-1C04-6406-44AF-1782FA9F5645}"/>
              </a:ext>
            </a:extLst>
          </p:cNvPr>
          <p:cNvSpPr txBox="1"/>
          <p:nvPr/>
        </p:nvSpPr>
        <p:spPr>
          <a:xfrm>
            <a:off x="2560272" y="1946523"/>
            <a:ext cx="475650" cy="32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NTP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973;p45">
            <a:extLst>
              <a:ext uri="{FF2B5EF4-FFF2-40B4-BE49-F238E27FC236}">
                <a16:creationId xmlns:a16="http://schemas.microsoft.com/office/drawing/2014/main" id="{14372983-7AAF-56A4-83DF-E0C457F2E611}"/>
              </a:ext>
            </a:extLst>
          </p:cNvPr>
          <p:cNvSpPr txBox="1"/>
          <p:nvPr/>
        </p:nvSpPr>
        <p:spPr>
          <a:xfrm>
            <a:off x="2513193" y="2488338"/>
            <a:ext cx="893550" cy="10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Industry Standard Physical Clocks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75;p45">
            <a:extLst>
              <a:ext uri="{FF2B5EF4-FFF2-40B4-BE49-F238E27FC236}">
                <a16:creationId xmlns:a16="http://schemas.microsoft.com/office/drawing/2014/main" id="{9AA1EF51-CA61-7E34-1644-CE2674CAB748}"/>
              </a:ext>
            </a:extLst>
          </p:cNvPr>
          <p:cNvSpPr txBox="1"/>
          <p:nvPr/>
        </p:nvSpPr>
        <p:spPr>
          <a:xfrm>
            <a:off x="4508965" y="2680269"/>
            <a:ext cx="89355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Userland</a:t>
            </a:r>
            <a:b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OS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977;p45">
            <a:extLst>
              <a:ext uri="{FF2B5EF4-FFF2-40B4-BE49-F238E27FC236}">
                <a16:creationId xmlns:a16="http://schemas.microsoft.com/office/drawing/2014/main" id="{770B69CC-7AE2-435E-F5F5-0331D018B3E2}"/>
              </a:ext>
            </a:extLst>
          </p:cNvPr>
          <p:cNvSpPr txBox="1"/>
          <p:nvPr/>
        </p:nvSpPr>
        <p:spPr>
          <a:xfrm>
            <a:off x="5341671" y="2268272"/>
            <a:ext cx="976342" cy="77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Packet Latency (Globally)</a:t>
            </a:r>
            <a:endParaRPr sz="900" dirty="0"/>
          </a:p>
        </p:txBody>
      </p:sp>
      <p:sp>
        <p:nvSpPr>
          <p:cNvPr id="11" name="Google Shape;978;p45">
            <a:extLst>
              <a:ext uri="{FF2B5EF4-FFF2-40B4-BE49-F238E27FC236}">
                <a16:creationId xmlns:a16="http://schemas.microsoft.com/office/drawing/2014/main" id="{B3F7E933-E6C7-0C28-9056-68117F8BBA26}"/>
              </a:ext>
            </a:extLst>
          </p:cNvPr>
          <p:cNvSpPr txBox="1"/>
          <p:nvPr/>
        </p:nvSpPr>
        <p:spPr>
          <a:xfrm>
            <a:off x="5913681" y="4542073"/>
            <a:ext cx="114375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Disk </a:t>
            </a:r>
            <a:b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Operations</a:t>
            </a:r>
            <a:endParaRPr sz="900" dirty="0"/>
          </a:p>
        </p:txBody>
      </p:sp>
      <p:sp>
        <p:nvSpPr>
          <p:cNvPr id="12" name="Google Shape;980;p45">
            <a:extLst>
              <a:ext uri="{FF2B5EF4-FFF2-40B4-BE49-F238E27FC236}">
                <a16:creationId xmlns:a16="http://schemas.microsoft.com/office/drawing/2014/main" id="{00405000-EDD2-DF05-4216-9E2E1A5308F0}"/>
              </a:ext>
            </a:extLst>
          </p:cNvPr>
          <p:cNvSpPr txBox="1"/>
          <p:nvPr/>
        </p:nvSpPr>
        <p:spPr>
          <a:xfrm>
            <a:off x="7117374" y="2273268"/>
            <a:ext cx="958298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PTP+PTM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3" name="Google Shape;981;p45">
            <a:extLst>
              <a:ext uri="{FF2B5EF4-FFF2-40B4-BE49-F238E27FC236}">
                <a16:creationId xmlns:a16="http://schemas.microsoft.com/office/drawing/2014/main" id="{F1F14DA3-D10A-BC75-B17B-9788948D9870}"/>
              </a:ext>
            </a:extLst>
          </p:cNvPr>
          <p:cNvCxnSpPr>
            <a:cxnSpLocks/>
          </p:cNvCxnSpPr>
          <p:nvPr/>
        </p:nvCxnSpPr>
        <p:spPr>
          <a:xfrm flipH="1">
            <a:off x="1946890" y="2285999"/>
            <a:ext cx="1454297" cy="0"/>
          </a:xfrm>
          <a:prstGeom prst="straightConnector1">
            <a:avLst/>
          </a:prstGeom>
          <a:noFill/>
          <a:ln w="762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982;p45">
            <a:extLst>
              <a:ext uri="{FF2B5EF4-FFF2-40B4-BE49-F238E27FC236}">
                <a16:creationId xmlns:a16="http://schemas.microsoft.com/office/drawing/2014/main" id="{E12614BD-778C-486F-F452-86157A56E826}"/>
              </a:ext>
            </a:extLst>
          </p:cNvPr>
          <p:cNvCxnSpPr>
            <a:cxnSpLocks/>
          </p:cNvCxnSpPr>
          <p:nvPr/>
        </p:nvCxnSpPr>
        <p:spPr>
          <a:xfrm flipH="1" flipV="1">
            <a:off x="6405510" y="2584824"/>
            <a:ext cx="2412172" cy="9666"/>
          </a:xfrm>
          <a:prstGeom prst="straightConnector1">
            <a:avLst/>
          </a:prstGeom>
          <a:noFill/>
          <a:ln w="762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985;p45">
            <a:extLst>
              <a:ext uri="{FF2B5EF4-FFF2-40B4-BE49-F238E27FC236}">
                <a16:creationId xmlns:a16="http://schemas.microsoft.com/office/drawing/2014/main" id="{425E4F3E-35D3-56AA-5D4C-8DA4CDC7D0AE}"/>
              </a:ext>
            </a:extLst>
          </p:cNvPr>
          <p:cNvSpPr txBox="1"/>
          <p:nvPr/>
        </p:nvSpPr>
        <p:spPr>
          <a:xfrm>
            <a:off x="4797122" y="4569237"/>
            <a:ext cx="9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Real Time Linux</a:t>
            </a:r>
            <a:endParaRPr sz="900" dirty="0"/>
          </a:p>
        </p:txBody>
      </p:sp>
      <p:cxnSp>
        <p:nvCxnSpPr>
          <p:cNvPr id="16" name="Google Shape;986;p45">
            <a:extLst>
              <a:ext uri="{FF2B5EF4-FFF2-40B4-BE49-F238E27FC236}">
                <a16:creationId xmlns:a16="http://schemas.microsoft.com/office/drawing/2014/main" id="{6F36D9F2-B96F-8B5B-E840-17ED65E24549}"/>
              </a:ext>
            </a:extLst>
          </p:cNvPr>
          <p:cNvCxnSpPr/>
          <p:nvPr/>
        </p:nvCxnSpPr>
        <p:spPr>
          <a:xfrm>
            <a:off x="3453252" y="4303600"/>
            <a:ext cx="0" cy="8397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" name="Google Shape;954;p45">
            <a:extLst>
              <a:ext uri="{FF2B5EF4-FFF2-40B4-BE49-F238E27FC236}">
                <a16:creationId xmlns:a16="http://schemas.microsoft.com/office/drawing/2014/main" id="{ECE0337B-FEDD-0FCA-905E-4BC744898276}"/>
              </a:ext>
            </a:extLst>
          </p:cNvPr>
          <p:cNvSpPr/>
          <p:nvPr/>
        </p:nvSpPr>
        <p:spPr>
          <a:xfrm>
            <a:off x="1855185" y="3751198"/>
            <a:ext cx="8553425" cy="437850"/>
          </a:xfrm>
          <a:prstGeom prst="rect">
            <a:avLst/>
          </a:prstGeom>
          <a:gradFill>
            <a:gsLst>
              <a:gs pos="0">
                <a:srgbClr val="DB0000"/>
              </a:gs>
              <a:gs pos="32000">
                <a:srgbClr val="FF9900"/>
              </a:gs>
              <a:gs pos="66000">
                <a:srgbClr val="00FF00"/>
              </a:gs>
              <a:gs pos="100000">
                <a:srgbClr val="0000FF"/>
              </a:gs>
              <a:gs pos="100000">
                <a:srgbClr val="540303"/>
              </a:gs>
            </a:gsLst>
            <a:lin ang="0" scaled="0"/>
          </a:gra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" name="Google Shape;968;p45">
            <a:extLst>
              <a:ext uri="{FF2B5EF4-FFF2-40B4-BE49-F238E27FC236}">
                <a16:creationId xmlns:a16="http://schemas.microsoft.com/office/drawing/2014/main" id="{856AE26B-662F-0F71-040C-68DD301A40AF}"/>
              </a:ext>
            </a:extLst>
          </p:cNvPr>
          <p:cNvSpPr txBox="1"/>
          <p:nvPr/>
        </p:nvSpPr>
        <p:spPr>
          <a:xfrm>
            <a:off x="8717456" y="3827769"/>
            <a:ext cx="363386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1ns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987;p45">
            <a:extLst>
              <a:ext uri="{FF2B5EF4-FFF2-40B4-BE49-F238E27FC236}">
                <a16:creationId xmlns:a16="http://schemas.microsoft.com/office/drawing/2014/main" id="{827CFE7F-E0C5-E0F1-F17B-51379D707DBC}"/>
              </a:ext>
            </a:extLst>
          </p:cNvPr>
          <p:cNvSpPr/>
          <p:nvPr/>
        </p:nvSpPr>
        <p:spPr>
          <a:xfrm>
            <a:off x="1964136" y="5096850"/>
            <a:ext cx="4353878" cy="346500"/>
          </a:xfrm>
          <a:prstGeom prst="homePlate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R="91445" algn="r"/>
            <a:r>
              <a:rPr lang="en-US" sz="15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</a:t>
            </a:r>
            <a:endParaRPr sz="15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968;p45">
            <a:extLst>
              <a:ext uri="{FF2B5EF4-FFF2-40B4-BE49-F238E27FC236}">
                <a16:creationId xmlns:a16="http://schemas.microsoft.com/office/drawing/2014/main" id="{E5D46B84-AD23-8C32-39FC-6CDCE9361ECA}"/>
              </a:ext>
            </a:extLst>
          </p:cNvPr>
          <p:cNvSpPr txBox="1"/>
          <p:nvPr/>
        </p:nvSpPr>
        <p:spPr>
          <a:xfrm>
            <a:off x="9046019" y="3827769"/>
            <a:ext cx="576633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100ps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968;p45">
            <a:extLst>
              <a:ext uri="{FF2B5EF4-FFF2-40B4-BE49-F238E27FC236}">
                <a16:creationId xmlns:a16="http://schemas.microsoft.com/office/drawing/2014/main" id="{EA40A357-26A2-659C-7178-00AB98AAE1DF}"/>
              </a:ext>
            </a:extLst>
          </p:cNvPr>
          <p:cNvSpPr txBox="1"/>
          <p:nvPr/>
        </p:nvSpPr>
        <p:spPr>
          <a:xfrm>
            <a:off x="9543057" y="3827769"/>
            <a:ext cx="453215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10ps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968;p45">
            <a:extLst>
              <a:ext uri="{FF2B5EF4-FFF2-40B4-BE49-F238E27FC236}">
                <a16:creationId xmlns:a16="http://schemas.microsoft.com/office/drawing/2014/main" id="{17CD1F81-2001-92A6-792C-A784073C0F49}"/>
              </a:ext>
            </a:extLst>
          </p:cNvPr>
          <p:cNvSpPr txBox="1"/>
          <p:nvPr/>
        </p:nvSpPr>
        <p:spPr>
          <a:xfrm>
            <a:off x="9961447" y="3827769"/>
            <a:ext cx="373619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1ps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955;p45">
            <a:extLst>
              <a:ext uri="{FF2B5EF4-FFF2-40B4-BE49-F238E27FC236}">
                <a16:creationId xmlns:a16="http://schemas.microsoft.com/office/drawing/2014/main" id="{97F4107C-A9DB-EBA9-052F-96E903B3A093}"/>
              </a:ext>
            </a:extLst>
          </p:cNvPr>
          <p:cNvSpPr txBox="1"/>
          <p:nvPr/>
        </p:nvSpPr>
        <p:spPr>
          <a:xfrm>
            <a:off x="2427619" y="3827769"/>
            <a:ext cx="595596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100ms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956;p45">
            <a:extLst>
              <a:ext uri="{FF2B5EF4-FFF2-40B4-BE49-F238E27FC236}">
                <a16:creationId xmlns:a16="http://schemas.microsoft.com/office/drawing/2014/main" id="{28187AB3-EC8C-FCAA-C7A2-DAAFD8F8209C}"/>
              </a:ext>
            </a:extLst>
          </p:cNvPr>
          <p:cNvSpPr txBox="1"/>
          <p:nvPr/>
        </p:nvSpPr>
        <p:spPr>
          <a:xfrm>
            <a:off x="2988394" y="3827769"/>
            <a:ext cx="493269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20ms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957;p45">
            <a:extLst>
              <a:ext uri="{FF2B5EF4-FFF2-40B4-BE49-F238E27FC236}">
                <a16:creationId xmlns:a16="http://schemas.microsoft.com/office/drawing/2014/main" id="{861421D0-35C0-0882-2E1E-4D11B3898D47}"/>
              </a:ext>
            </a:extLst>
          </p:cNvPr>
          <p:cNvSpPr txBox="1"/>
          <p:nvPr/>
        </p:nvSpPr>
        <p:spPr>
          <a:xfrm>
            <a:off x="3446839" y="3827769"/>
            <a:ext cx="420022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2ms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958;p45">
            <a:extLst>
              <a:ext uri="{FF2B5EF4-FFF2-40B4-BE49-F238E27FC236}">
                <a16:creationId xmlns:a16="http://schemas.microsoft.com/office/drawing/2014/main" id="{3857D8E9-62AA-94B1-4E11-BBB6B6B31562}"/>
              </a:ext>
            </a:extLst>
          </p:cNvPr>
          <p:cNvSpPr txBox="1"/>
          <p:nvPr/>
        </p:nvSpPr>
        <p:spPr>
          <a:xfrm>
            <a:off x="3832039" y="3827769"/>
            <a:ext cx="423970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959;p45">
            <a:extLst>
              <a:ext uri="{FF2B5EF4-FFF2-40B4-BE49-F238E27FC236}">
                <a16:creationId xmlns:a16="http://schemas.microsoft.com/office/drawing/2014/main" id="{E3F3C948-5EED-0D2D-6A52-50591C9E4113}"/>
              </a:ext>
            </a:extLst>
          </p:cNvPr>
          <p:cNvSpPr txBox="1"/>
          <p:nvPr/>
        </p:nvSpPr>
        <p:spPr>
          <a:xfrm>
            <a:off x="4221186" y="3827769"/>
            <a:ext cx="561174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500us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960;p45">
            <a:extLst>
              <a:ext uri="{FF2B5EF4-FFF2-40B4-BE49-F238E27FC236}">
                <a16:creationId xmlns:a16="http://schemas.microsoft.com/office/drawing/2014/main" id="{8924C4C7-F6EB-B3BA-EF33-59B1AC678834}"/>
              </a:ext>
            </a:extLst>
          </p:cNvPr>
          <p:cNvSpPr txBox="1"/>
          <p:nvPr/>
        </p:nvSpPr>
        <p:spPr>
          <a:xfrm>
            <a:off x="4747538" y="3827769"/>
            <a:ext cx="546985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250us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961;p45">
            <a:extLst>
              <a:ext uri="{FF2B5EF4-FFF2-40B4-BE49-F238E27FC236}">
                <a16:creationId xmlns:a16="http://schemas.microsoft.com/office/drawing/2014/main" id="{F5FD949E-B667-7587-F5AF-BED4C26008A7}"/>
              </a:ext>
            </a:extLst>
          </p:cNvPr>
          <p:cNvSpPr txBox="1"/>
          <p:nvPr/>
        </p:nvSpPr>
        <p:spPr>
          <a:xfrm>
            <a:off x="5259699" y="3827769"/>
            <a:ext cx="561174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100us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962;p45">
            <a:extLst>
              <a:ext uri="{FF2B5EF4-FFF2-40B4-BE49-F238E27FC236}">
                <a16:creationId xmlns:a16="http://schemas.microsoft.com/office/drawing/2014/main" id="{12748992-A964-0129-A4FF-AF18527BCA1C}"/>
              </a:ext>
            </a:extLst>
          </p:cNvPr>
          <p:cNvSpPr txBox="1"/>
          <p:nvPr/>
        </p:nvSpPr>
        <p:spPr>
          <a:xfrm>
            <a:off x="5786051" y="3827769"/>
            <a:ext cx="456468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50us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963;p45">
            <a:extLst>
              <a:ext uri="{FF2B5EF4-FFF2-40B4-BE49-F238E27FC236}">
                <a16:creationId xmlns:a16="http://schemas.microsoft.com/office/drawing/2014/main" id="{B84B93C9-1FD4-6BA9-5DA1-0E8EF8F875EC}"/>
              </a:ext>
            </a:extLst>
          </p:cNvPr>
          <p:cNvSpPr txBox="1"/>
          <p:nvPr/>
        </p:nvSpPr>
        <p:spPr>
          <a:xfrm>
            <a:off x="6207697" y="3827769"/>
            <a:ext cx="451737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964;p45">
            <a:extLst>
              <a:ext uri="{FF2B5EF4-FFF2-40B4-BE49-F238E27FC236}">
                <a16:creationId xmlns:a16="http://schemas.microsoft.com/office/drawing/2014/main" id="{9E6AA4CB-07D9-45B1-98C9-340FE3B46D4C}"/>
              </a:ext>
            </a:extLst>
          </p:cNvPr>
          <p:cNvSpPr txBox="1"/>
          <p:nvPr/>
        </p:nvSpPr>
        <p:spPr>
          <a:xfrm>
            <a:off x="6624612" y="3827769"/>
            <a:ext cx="368771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965;p45">
            <a:extLst>
              <a:ext uri="{FF2B5EF4-FFF2-40B4-BE49-F238E27FC236}">
                <a16:creationId xmlns:a16="http://schemas.microsoft.com/office/drawing/2014/main" id="{CC37FF6D-FBCE-E06A-43DA-5DF1289DBFD9}"/>
              </a:ext>
            </a:extLst>
          </p:cNvPr>
          <p:cNvSpPr txBox="1"/>
          <p:nvPr/>
        </p:nvSpPr>
        <p:spPr>
          <a:xfrm>
            <a:off x="6958559" y="3827769"/>
            <a:ext cx="355412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1us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966;p45">
            <a:extLst>
              <a:ext uri="{FF2B5EF4-FFF2-40B4-BE49-F238E27FC236}">
                <a16:creationId xmlns:a16="http://schemas.microsoft.com/office/drawing/2014/main" id="{9AFDDBC1-F782-31DE-5E39-6AE936CA5374}"/>
              </a:ext>
            </a:extLst>
          </p:cNvPr>
          <p:cNvSpPr txBox="1"/>
          <p:nvPr/>
        </p:nvSpPr>
        <p:spPr>
          <a:xfrm>
            <a:off x="7786503" y="3827769"/>
            <a:ext cx="555833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100ns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967;p45">
            <a:extLst>
              <a:ext uri="{FF2B5EF4-FFF2-40B4-BE49-F238E27FC236}">
                <a16:creationId xmlns:a16="http://schemas.microsoft.com/office/drawing/2014/main" id="{828123AD-0990-D164-EB83-85A12CCF14F2}"/>
              </a:ext>
            </a:extLst>
          </p:cNvPr>
          <p:cNvSpPr txBox="1"/>
          <p:nvPr/>
        </p:nvSpPr>
        <p:spPr>
          <a:xfrm>
            <a:off x="7279149" y="3827769"/>
            <a:ext cx="542177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500ns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969;p45">
            <a:extLst>
              <a:ext uri="{FF2B5EF4-FFF2-40B4-BE49-F238E27FC236}">
                <a16:creationId xmlns:a16="http://schemas.microsoft.com/office/drawing/2014/main" id="{75B07B39-B6B5-408B-5E47-4391869A6DE6}"/>
              </a:ext>
            </a:extLst>
          </p:cNvPr>
          <p:cNvSpPr txBox="1"/>
          <p:nvPr/>
        </p:nvSpPr>
        <p:spPr>
          <a:xfrm>
            <a:off x="1866846" y="3827769"/>
            <a:ext cx="595596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500ms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968;p45">
            <a:extLst>
              <a:ext uri="{FF2B5EF4-FFF2-40B4-BE49-F238E27FC236}">
                <a16:creationId xmlns:a16="http://schemas.microsoft.com/office/drawing/2014/main" id="{7F354310-969B-B2AD-3A77-637A3636CA06}"/>
              </a:ext>
            </a:extLst>
          </p:cNvPr>
          <p:cNvSpPr txBox="1"/>
          <p:nvPr/>
        </p:nvSpPr>
        <p:spPr>
          <a:xfrm>
            <a:off x="8307513" y="3827769"/>
            <a:ext cx="444766" cy="28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25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10ns</a:t>
            </a:r>
            <a:endParaRPr sz="125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8" name="Google Shape;970;p45">
            <a:extLst>
              <a:ext uri="{FF2B5EF4-FFF2-40B4-BE49-F238E27FC236}">
                <a16:creationId xmlns:a16="http://schemas.microsoft.com/office/drawing/2014/main" id="{9C5D56D7-B9D7-9BFA-3B32-7557A1BDED95}"/>
              </a:ext>
            </a:extLst>
          </p:cNvPr>
          <p:cNvCxnSpPr>
            <a:cxnSpLocks/>
          </p:cNvCxnSpPr>
          <p:nvPr/>
        </p:nvCxnSpPr>
        <p:spPr>
          <a:xfrm>
            <a:off x="3219282" y="3265612"/>
            <a:ext cx="0" cy="49245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974;p45">
            <a:extLst>
              <a:ext uri="{FF2B5EF4-FFF2-40B4-BE49-F238E27FC236}">
                <a16:creationId xmlns:a16="http://schemas.microsoft.com/office/drawing/2014/main" id="{A6656AB1-0A00-60A8-C41F-65D484477A2F}"/>
              </a:ext>
            </a:extLst>
          </p:cNvPr>
          <p:cNvCxnSpPr>
            <a:cxnSpLocks/>
          </p:cNvCxnSpPr>
          <p:nvPr/>
        </p:nvCxnSpPr>
        <p:spPr>
          <a:xfrm>
            <a:off x="4955740" y="3265612"/>
            <a:ext cx="0" cy="49245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976;p45">
            <a:extLst>
              <a:ext uri="{FF2B5EF4-FFF2-40B4-BE49-F238E27FC236}">
                <a16:creationId xmlns:a16="http://schemas.microsoft.com/office/drawing/2014/main" id="{F961CD9D-87F0-7E43-705D-4EC3E53A9C3E}"/>
              </a:ext>
            </a:extLst>
          </p:cNvPr>
          <p:cNvCxnSpPr>
            <a:cxnSpLocks/>
          </p:cNvCxnSpPr>
          <p:nvPr/>
        </p:nvCxnSpPr>
        <p:spPr>
          <a:xfrm>
            <a:off x="6054964" y="3067008"/>
            <a:ext cx="0" cy="691054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Google Shape;977;p45">
            <a:extLst>
              <a:ext uri="{FF2B5EF4-FFF2-40B4-BE49-F238E27FC236}">
                <a16:creationId xmlns:a16="http://schemas.microsoft.com/office/drawing/2014/main" id="{6C82DBD5-6D72-8033-647C-DCE697EB0ABD}"/>
              </a:ext>
            </a:extLst>
          </p:cNvPr>
          <p:cNvSpPr txBox="1"/>
          <p:nvPr/>
        </p:nvSpPr>
        <p:spPr>
          <a:xfrm>
            <a:off x="6235221" y="2614297"/>
            <a:ext cx="976342" cy="77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One way Latency (P2P)</a:t>
            </a:r>
            <a:endParaRPr sz="900" dirty="0"/>
          </a:p>
        </p:txBody>
      </p:sp>
      <p:cxnSp>
        <p:nvCxnSpPr>
          <p:cNvPr id="42" name="Google Shape;976;p45">
            <a:extLst>
              <a:ext uri="{FF2B5EF4-FFF2-40B4-BE49-F238E27FC236}">
                <a16:creationId xmlns:a16="http://schemas.microsoft.com/office/drawing/2014/main" id="{5EE19033-2CC6-8519-2158-48FA40010D33}"/>
              </a:ext>
            </a:extLst>
          </p:cNvPr>
          <p:cNvCxnSpPr>
            <a:cxnSpLocks/>
          </p:cNvCxnSpPr>
          <p:nvPr/>
        </p:nvCxnSpPr>
        <p:spPr>
          <a:xfrm>
            <a:off x="6752519" y="3408862"/>
            <a:ext cx="0" cy="3492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3" name="Google Shape;984;p45">
            <a:extLst>
              <a:ext uri="{FF2B5EF4-FFF2-40B4-BE49-F238E27FC236}">
                <a16:creationId xmlns:a16="http://schemas.microsoft.com/office/drawing/2014/main" id="{441466F7-0961-238F-ECC8-7133AB70D07A}"/>
              </a:ext>
            </a:extLst>
          </p:cNvPr>
          <p:cNvCxnSpPr>
            <a:cxnSpLocks/>
          </p:cNvCxnSpPr>
          <p:nvPr/>
        </p:nvCxnSpPr>
        <p:spPr>
          <a:xfrm>
            <a:off x="5284216" y="4198838"/>
            <a:ext cx="0" cy="40965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4" name="Google Shape;989;p45">
            <a:extLst>
              <a:ext uri="{FF2B5EF4-FFF2-40B4-BE49-F238E27FC236}">
                <a16:creationId xmlns:a16="http://schemas.microsoft.com/office/drawing/2014/main" id="{3B1CF28A-B716-0C9E-D9C5-276A4389BECC}"/>
              </a:ext>
            </a:extLst>
          </p:cNvPr>
          <p:cNvCxnSpPr>
            <a:cxnSpLocks/>
          </p:cNvCxnSpPr>
          <p:nvPr/>
        </p:nvCxnSpPr>
        <p:spPr>
          <a:xfrm flipV="1">
            <a:off x="6671486" y="4198838"/>
            <a:ext cx="0" cy="40965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5" name="Google Shape;982;p45">
            <a:extLst>
              <a:ext uri="{FF2B5EF4-FFF2-40B4-BE49-F238E27FC236}">
                <a16:creationId xmlns:a16="http://schemas.microsoft.com/office/drawing/2014/main" id="{9B5C466E-2748-5585-56F8-16650493EE6A}"/>
              </a:ext>
            </a:extLst>
          </p:cNvPr>
          <p:cNvCxnSpPr>
            <a:cxnSpLocks/>
          </p:cNvCxnSpPr>
          <p:nvPr/>
        </p:nvCxnSpPr>
        <p:spPr>
          <a:xfrm flipH="1">
            <a:off x="8479375" y="2778428"/>
            <a:ext cx="1771271" cy="5255"/>
          </a:xfrm>
          <a:prstGeom prst="straightConnector1">
            <a:avLst/>
          </a:prstGeom>
          <a:noFill/>
          <a:ln w="762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6" name="Google Shape;980;p45">
            <a:extLst>
              <a:ext uri="{FF2B5EF4-FFF2-40B4-BE49-F238E27FC236}">
                <a16:creationId xmlns:a16="http://schemas.microsoft.com/office/drawing/2014/main" id="{E7233072-5509-E4BA-01FF-332F4F2A6587}"/>
              </a:ext>
            </a:extLst>
          </p:cNvPr>
          <p:cNvSpPr txBox="1"/>
          <p:nvPr/>
        </p:nvSpPr>
        <p:spPr>
          <a:xfrm>
            <a:off x="9041980" y="2451442"/>
            <a:ext cx="840879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WR+PTM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988;p45">
            <a:extLst>
              <a:ext uri="{FF2B5EF4-FFF2-40B4-BE49-F238E27FC236}">
                <a16:creationId xmlns:a16="http://schemas.microsoft.com/office/drawing/2014/main" id="{D69D1D30-E062-399C-BB51-7B8677452735}"/>
              </a:ext>
            </a:extLst>
          </p:cNvPr>
          <p:cNvSpPr/>
          <p:nvPr/>
        </p:nvSpPr>
        <p:spPr>
          <a:xfrm flipH="1">
            <a:off x="1700143" y="5096850"/>
            <a:ext cx="1746696" cy="346500"/>
          </a:xfrm>
          <a:prstGeom prst="homePlat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R="91445" algn="r"/>
            <a:r>
              <a:rPr lang="en-US" sz="15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Wall Clock</a:t>
            </a:r>
            <a:endParaRPr sz="15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975;p45">
            <a:extLst>
              <a:ext uri="{FF2B5EF4-FFF2-40B4-BE49-F238E27FC236}">
                <a16:creationId xmlns:a16="http://schemas.microsoft.com/office/drawing/2014/main" id="{A1A515A4-4394-BDE2-F8F1-C9FBEF5D4BA8}"/>
              </a:ext>
            </a:extLst>
          </p:cNvPr>
          <p:cNvSpPr txBox="1"/>
          <p:nvPr/>
        </p:nvSpPr>
        <p:spPr>
          <a:xfrm>
            <a:off x="7775624" y="3155827"/>
            <a:ext cx="586482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INT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9" name="Google Shape;974;p45">
            <a:extLst>
              <a:ext uri="{FF2B5EF4-FFF2-40B4-BE49-F238E27FC236}">
                <a16:creationId xmlns:a16="http://schemas.microsoft.com/office/drawing/2014/main" id="{970C57B5-19C5-9198-CDFF-02D120B72BA2}"/>
              </a:ext>
            </a:extLst>
          </p:cNvPr>
          <p:cNvCxnSpPr>
            <a:cxnSpLocks/>
          </p:cNvCxnSpPr>
          <p:nvPr/>
        </p:nvCxnSpPr>
        <p:spPr>
          <a:xfrm>
            <a:off x="8042678" y="3511837"/>
            <a:ext cx="0" cy="2462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0" name="Google Shape;975;p45">
            <a:extLst>
              <a:ext uri="{FF2B5EF4-FFF2-40B4-BE49-F238E27FC236}">
                <a16:creationId xmlns:a16="http://schemas.microsoft.com/office/drawing/2014/main" id="{F83EFC61-5489-ED76-C519-9C26C2DCC5EA}"/>
              </a:ext>
            </a:extLst>
          </p:cNvPr>
          <p:cNvSpPr txBox="1"/>
          <p:nvPr/>
        </p:nvSpPr>
        <p:spPr>
          <a:xfrm>
            <a:off x="8311363" y="3017354"/>
            <a:ext cx="586482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MMU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1" name="Google Shape;974;p45">
            <a:extLst>
              <a:ext uri="{FF2B5EF4-FFF2-40B4-BE49-F238E27FC236}">
                <a16:creationId xmlns:a16="http://schemas.microsoft.com/office/drawing/2014/main" id="{98A9209F-A000-0232-5AD4-2CA0F361E476}"/>
              </a:ext>
            </a:extLst>
          </p:cNvPr>
          <p:cNvCxnSpPr>
            <a:cxnSpLocks/>
          </p:cNvCxnSpPr>
          <p:nvPr/>
        </p:nvCxnSpPr>
        <p:spPr>
          <a:xfrm>
            <a:off x="8619162" y="3419900"/>
            <a:ext cx="0" cy="33816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2" name="Google Shape;975;p45">
            <a:extLst>
              <a:ext uri="{FF2B5EF4-FFF2-40B4-BE49-F238E27FC236}">
                <a16:creationId xmlns:a16="http://schemas.microsoft.com/office/drawing/2014/main" id="{DF962509-4DA8-AB02-AA91-D2D682387954}"/>
              </a:ext>
            </a:extLst>
          </p:cNvPr>
          <p:cNvSpPr txBox="1"/>
          <p:nvPr/>
        </p:nvSpPr>
        <p:spPr>
          <a:xfrm>
            <a:off x="8475102" y="2754130"/>
            <a:ext cx="1244019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DC like a PC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3" name="Google Shape;974;p45">
            <a:extLst>
              <a:ext uri="{FF2B5EF4-FFF2-40B4-BE49-F238E27FC236}">
                <a16:creationId xmlns:a16="http://schemas.microsoft.com/office/drawing/2014/main" id="{F6A4436F-DF9C-0F73-CCA2-3321B10D88BE}"/>
              </a:ext>
            </a:extLst>
          </p:cNvPr>
          <p:cNvCxnSpPr>
            <a:cxnSpLocks/>
          </p:cNvCxnSpPr>
          <p:nvPr/>
        </p:nvCxnSpPr>
        <p:spPr>
          <a:xfrm>
            <a:off x="9097110" y="3162878"/>
            <a:ext cx="0" cy="59518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4" name="Google Shape;974;p45">
            <a:extLst>
              <a:ext uri="{FF2B5EF4-FFF2-40B4-BE49-F238E27FC236}">
                <a16:creationId xmlns:a16="http://schemas.microsoft.com/office/drawing/2014/main" id="{49D078E0-D23B-0C98-059B-91089E3EA5F7}"/>
              </a:ext>
            </a:extLst>
          </p:cNvPr>
          <p:cNvCxnSpPr>
            <a:cxnSpLocks/>
          </p:cNvCxnSpPr>
          <p:nvPr/>
        </p:nvCxnSpPr>
        <p:spPr>
          <a:xfrm flipV="1">
            <a:off x="8197958" y="4198837"/>
            <a:ext cx="0" cy="370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5" name="Google Shape;975;p45">
            <a:extLst>
              <a:ext uri="{FF2B5EF4-FFF2-40B4-BE49-F238E27FC236}">
                <a16:creationId xmlns:a16="http://schemas.microsoft.com/office/drawing/2014/main" id="{C00F23CA-992F-2466-2AB3-01F6A9DB7F66}"/>
              </a:ext>
            </a:extLst>
          </p:cNvPr>
          <p:cNvSpPr txBox="1"/>
          <p:nvPr/>
        </p:nvSpPr>
        <p:spPr>
          <a:xfrm>
            <a:off x="7896637" y="4498663"/>
            <a:ext cx="602642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DDP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" name="Google Shape;974;p45">
            <a:extLst>
              <a:ext uri="{FF2B5EF4-FFF2-40B4-BE49-F238E27FC236}">
                <a16:creationId xmlns:a16="http://schemas.microsoft.com/office/drawing/2014/main" id="{BB7E281C-4DE8-7D33-3218-1E901B9EEC53}"/>
              </a:ext>
            </a:extLst>
          </p:cNvPr>
          <p:cNvCxnSpPr>
            <a:cxnSpLocks/>
          </p:cNvCxnSpPr>
          <p:nvPr/>
        </p:nvCxnSpPr>
        <p:spPr>
          <a:xfrm flipV="1">
            <a:off x="9154659" y="4198837"/>
            <a:ext cx="0" cy="370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" name="Google Shape;975;p45">
            <a:extLst>
              <a:ext uri="{FF2B5EF4-FFF2-40B4-BE49-F238E27FC236}">
                <a16:creationId xmlns:a16="http://schemas.microsoft.com/office/drawing/2014/main" id="{0D095BF9-CF18-F04F-2D79-7121B6A85B45}"/>
              </a:ext>
            </a:extLst>
          </p:cNvPr>
          <p:cNvSpPr txBox="1"/>
          <p:nvPr/>
        </p:nvSpPr>
        <p:spPr>
          <a:xfrm>
            <a:off x="8863304" y="4507733"/>
            <a:ext cx="602642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CCP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8" name="Google Shape;982;p45">
            <a:extLst>
              <a:ext uri="{FF2B5EF4-FFF2-40B4-BE49-F238E27FC236}">
                <a16:creationId xmlns:a16="http://schemas.microsoft.com/office/drawing/2014/main" id="{217FE8F0-5C91-391D-CC8E-B33502AAF89A}"/>
              </a:ext>
            </a:extLst>
          </p:cNvPr>
          <p:cNvCxnSpPr>
            <a:cxnSpLocks/>
          </p:cNvCxnSpPr>
          <p:nvPr/>
        </p:nvCxnSpPr>
        <p:spPr>
          <a:xfrm flipH="1">
            <a:off x="4960106" y="2270794"/>
            <a:ext cx="2176159" cy="0"/>
          </a:xfrm>
          <a:prstGeom prst="straightConnector1">
            <a:avLst/>
          </a:prstGeom>
          <a:noFill/>
          <a:ln w="762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9" name="Google Shape;980;p45">
            <a:extLst>
              <a:ext uri="{FF2B5EF4-FFF2-40B4-BE49-F238E27FC236}">
                <a16:creationId xmlns:a16="http://schemas.microsoft.com/office/drawing/2014/main" id="{2AF964A1-CF75-D665-EF2A-DA7174EF5E39}"/>
              </a:ext>
            </a:extLst>
          </p:cNvPr>
          <p:cNvSpPr txBox="1"/>
          <p:nvPr/>
        </p:nvSpPr>
        <p:spPr>
          <a:xfrm>
            <a:off x="5341671" y="1929012"/>
            <a:ext cx="1295819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PTP w/o PTM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0" name="Google Shape;974;p45">
            <a:extLst>
              <a:ext uri="{FF2B5EF4-FFF2-40B4-BE49-F238E27FC236}">
                <a16:creationId xmlns:a16="http://schemas.microsoft.com/office/drawing/2014/main" id="{FD5F926B-26CA-86D5-313F-B580F50C79F2}"/>
              </a:ext>
            </a:extLst>
          </p:cNvPr>
          <p:cNvCxnSpPr>
            <a:cxnSpLocks/>
          </p:cNvCxnSpPr>
          <p:nvPr/>
        </p:nvCxnSpPr>
        <p:spPr>
          <a:xfrm>
            <a:off x="7624242" y="3220821"/>
            <a:ext cx="0" cy="530377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1" name="Google Shape;975;p45">
            <a:extLst>
              <a:ext uri="{FF2B5EF4-FFF2-40B4-BE49-F238E27FC236}">
                <a16:creationId xmlns:a16="http://schemas.microsoft.com/office/drawing/2014/main" id="{B34C45D8-CD30-C29A-34D0-44D98B8A9D90}"/>
              </a:ext>
            </a:extLst>
          </p:cNvPr>
          <p:cNvSpPr txBox="1"/>
          <p:nvPr/>
        </p:nvSpPr>
        <p:spPr>
          <a:xfrm>
            <a:off x="7279149" y="2742399"/>
            <a:ext cx="654381" cy="3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500" dirty="0">
                <a:latin typeface="Trebuchet MS"/>
                <a:ea typeface="Trebuchet MS"/>
                <a:cs typeface="Trebuchet MS"/>
                <a:sym typeface="Trebuchet MS"/>
              </a:rPr>
              <a:t>Tangle</a:t>
            </a:r>
            <a:endParaRPr sz="1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869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8FF6-3C00-B0DE-6563-A26D3DE8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Open-Source Hardware</a:t>
            </a:r>
          </a:p>
        </p:txBody>
      </p:sp>
      <p:pic>
        <p:nvPicPr>
          <p:cNvPr id="5" name="Picture 4" descr="A hand holding a computer chip&#10;&#10;Description automatically generated">
            <a:extLst>
              <a:ext uri="{FF2B5EF4-FFF2-40B4-BE49-F238E27FC236}">
                <a16:creationId xmlns:a16="http://schemas.microsoft.com/office/drawing/2014/main" id="{DB3CFF07-AE28-41EA-9DBB-4270FECC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4" y="2266422"/>
            <a:ext cx="5430396" cy="3883819"/>
          </a:xfrm>
          <a:prstGeom prst="rect">
            <a:avLst/>
          </a:prstGeom>
        </p:spPr>
      </p:pic>
      <p:pic>
        <p:nvPicPr>
          <p:cNvPr id="7" name="Picture 6" descr="A hand holding a red circuit board&#10;&#10;Description automatically generated">
            <a:extLst>
              <a:ext uri="{FF2B5EF4-FFF2-40B4-BE49-F238E27FC236}">
                <a16:creationId xmlns:a16="http://schemas.microsoft.com/office/drawing/2014/main" id="{C57C6430-C5B5-0056-535F-D44BBA27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64" y="2266423"/>
            <a:ext cx="5351236" cy="38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8FF6-3C00-B0DE-6563-A26D3DE8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15" y="485035"/>
            <a:ext cx="8610600" cy="1293028"/>
          </a:xfrm>
        </p:spPr>
        <p:txBody>
          <a:bodyPr/>
          <a:lstStyle/>
          <a:p>
            <a:r>
              <a:rPr lang="en-US" dirty="0"/>
              <a:t>Latest Open-Source Hardware</a:t>
            </a:r>
          </a:p>
        </p:txBody>
      </p:sp>
      <p:pic>
        <p:nvPicPr>
          <p:cNvPr id="5" name="Picture 4" descr="A hand holding a computer chip&#10;&#10;Description automatically generated">
            <a:extLst>
              <a:ext uri="{FF2B5EF4-FFF2-40B4-BE49-F238E27FC236}">
                <a16:creationId xmlns:a16="http://schemas.microsoft.com/office/drawing/2014/main" id="{DB3CFF07-AE28-41EA-9DBB-4270FECC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4" y="2266422"/>
            <a:ext cx="5430396" cy="3883819"/>
          </a:xfrm>
          <a:prstGeom prst="rect">
            <a:avLst/>
          </a:prstGeom>
        </p:spPr>
      </p:pic>
      <p:pic>
        <p:nvPicPr>
          <p:cNvPr id="7" name="Picture 6" descr="A hand holding a red circuit board&#10;&#10;Description automatically generated">
            <a:extLst>
              <a:ext uri="{FF2B5EF4-FFF2-40B4-BE49-F238E27FC236}">
                <a16:creationId xmlns:a16="http://schemas.microsoft.com/office/drawing/2014/main" id="{C57C6430-C5B5-0056-535F-D44BBA27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64" y="2266423"/>
            <a:ext cx="5351236" cy="388382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D20A9B2A-BFED-8CAF-3443-D66BA84E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358" y="1799938"/>
            <a:ext cx="1879212" cy="3124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44DC1A-C72E-2EA6-23C1-76E48A08884C}"/>
              </a:ext>
            </a:extLst>
          </p:cNvPr>
          <p:cNvCxnSpPr>
            <a:cxnSpLocks/>
          </p:cNvCxnSpPr>
          <p:nvPr/>
        </p:nvCxnSpPr>
        <p:spPr>
          <a:xfrm flipH="1">
            <a:off x="4347148" y="2143837"/>
            <a:ext cx="1303253" cy="1403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16A829-5CD7-1367-2B99-321683D9237C}"/>
              </a:ext>
            </a:extLst>
          </p:cNvPr>
          <p:cNvCxnSpPr>
            <a:cxnSpLocks/>
          </p:cNvCxnSpPr>
          <p:nvPr/>
        </p:nvCxnSpPr>
        <p:spPr>
          <a:xfrm>
            <a:off x="6462724" y="2134232"/>
            <a:ext cx="3453685" cy="2734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EB876EA-69EB-8B65-6C29-F55A17B34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780" y="6304015"/>
            <a:ext cx="1240971" cy="3676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A65D8-764B-91A7-1734-4E031B1F4EE0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518266" y="4961068"/>
            <a:ext cx="915782" cy="1342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FA857A-2756-E26B-CF5B-E3AD88F7963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197637" y="6359262"/>
            <a:ext cx="1308563" cy="31241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C1CF5B-C9BC-5C57-86FC-B05855D4C861}"/>
              </a:ext>
            </a:extLst>
          </p:cNvPr>
          <p:cNvCxnSpPr>
            <a:cxnSpLocks/>
          </p:cNvCxnSpPr>
          <p:nvPr/>
        </p:nvCxnSpPr>
        <p:spPr>
          <a:xfrm flipH="1" flipV="1">
            <a:off x="9916409" y="4082143"/>
            <a:ext cx="777468" cy="2221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4BD289-AA5E-F2CD-444D-81390E594617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1393895" y="4868586"/>
            <a:ext cx="881696" cy="1435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5E9A76-DF1F-0ED0-53B9-DD5FB5BF1D91}"/>
              </a:ext>
            </a:extLst>
          </p:cNvPr>
          <p:cNvCxnSpPr>
            <a:cxnSpLocks/>
          </p:cNvCxnSpPr>
          <p:nvPr/>
        </p:nvCxnSpPr>
        <p:spPr>
          <a:xfrm flipV="1">
            <a:off x="6652412" y="4196671"/>
            <a:ext cx="2178170" cy="1894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458B870-BEBA-2867-9D1C-5E6046AB9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279" y="6346305"/>
            <a:ext cx="1642194" cy="392474"/>
          </a:xfrm>
          <a:prstGeom prst="rect">
            <a:avLst/>
          </a:prstGeom>
        </p:spPr>
      </p:pic>
      <p:pic>
        <p:nvPicPr>
          <p:cNvPr id="39" name="Picture 3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00C2B4F-1C43-1D7F-73FF-D5FEA6B40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64" y="6304015"/>
            <a:ext cx="2060262" cy="499917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44B0F4-6D93-F408-C317-50C7CEFBFCA4}"/>
              </a:ext>
            </a:extLst>
          </p:cNvPr>
          <p:cNvCxnSpPr>
            <a:cxnSpLocks/>
          </p:cNvCxnSpPr>
          <p:nvPr/>
        </p:nvCxnSpPr>
        <p:spPr>
          <a:xfrm flipH="1" flipV="1">
            <a:off x="3673735" y="4603212"/>
            <a:ext cx="435263" cy="1651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33D7E4D-CC8C-4FD0-DCD3-3914FCB5C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7711" y="6149610"/>
            <a:ext cx="719880" cy="6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8948-F4B6-49F2-4812-253A770B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079F-F788-8000-ACA0-9D407AD2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Datacenter Applications for Timing can be divided in 4 classes:</a:t>
            </a:r>
          </a:p>
          <a:p>
            <a:pPr lvl="1"/>
            <a:r>
              <a:rPr lang="en-US" dirty="0"/>
              <a:t>Active applications enforce things to execute at a specific time or frequency</a:t>
            </a:r>
          </a:p>
          <a:p>
            <a:pPr lvl="1"/>
            <a:r>
              <a:rPr lang="en-US" dirty="0"/>
              <a:t>Reactive applications measure time or frequency</a:t>
            </a:r>
          </a:p>
          <a:p>
            <a:r>
              <a:rPr lang="en-US" dirty="0"/>
              <a:t>As the demand or capacity scales up:</a:t>
            </a:r>
          </a:p>
          <a:p>
            <a:pPr lvl="1"/>
            <a:r>
              <a:rPr lang="en-US" dirty="0"/>
              <a:t>Heterogeneity increases</a:t>
            </a:r>
          </a:p>
          <a:p>
            <a:pPr lvl="1"/>
            <a:r>
              <a:rPr lang="en-US" dirty="0"/>
              <a:t>Temporal Optimization becomes a need</a:t>
            </a:r>
          </a:p>
          <a:p>
            <a:pPr lvl="1"/>
            <a:r>
              <a:rPr lang="en-US" dirty="0"/>
              <a:t>Alignment of events becomes crucial</a:t>
            </a:r>
          </a:p>
          <a:p>
            <a:r>
              <a:rPr lang="en-US" dirty="0"/>
              <a:t>Different domains require unique solutions </a:t>
            </a:r>
          </a:p>
        </p:txBody>
      </p:sp>
    </p:spTree>
    <p:extLst>
      <p:ext uri="{BB962C8B-B14F-4D97-AF65-F5344CB8AC3E}">
        <p14:creationId xmlns:p14="http://schemas.microsoft.com/office/powerpoint/2010/main" val="129568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2F25-B832-4ED4-2A60-BB95F9F6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6858816-59B5-0E40-27E9-B1429117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1"/>
            <a:ext cx="6054544" cy="3564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9264B-014D-6FE1-20B1-86A31E7BACD6}"/>
              </a:ext>
            </a:extLst>
          </p:cNvPr>
          <p:cNvSpPr txBox="1"/>
          <p:nvPr/>
        </p:nvSpPr>
        <p:spPr>
          <a:xfrm>
            <a:off x="2809103" y="5908961"/>
            <a:ext cx="26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Septentrio’s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0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D958-DB3B-B2F6-9CC1-59376D49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Let’s learn from the Cells!</a:t>
            </a:r>
          </a:p>
        </p:txBody>
      </p:sp>
    </p:spTree>
    <p:extLst>
      <p:ext uri="{BB962C8B-B14F-4D97-AF65-F5344CB8AC3E}">
        <p14:creationId xmlns:p14="http://schemas.microsoft.com/office/powerpoint/2010/main" val="331654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63BC-6ADE-FB36-07F3-D7E5A9EB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201102"/>
            <a:ext cx="7304690" cy="656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Thank you</a:t>
            </a:r>
          </a:p>
        </p:txBody>
      </p:sp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3F2E45DE-7862-AD96-3149-B2D7A9AB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469" y="-1932288"/>
            <a:ext cx="14296766" cy="107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63BC-6ADE-FB36-07F3-D7E5A9EB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201102"/>
            <a:ext cx="7304690" cy="656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EE23E-69E0-D870-3906-A869CA775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660"/>
          <a:stretch/>
        </p:blipFill>
        <p:spPr>
          <a:xfrm>
            <a:off x="2310714" y="2645922"/>
            <a:ext cx="2669058" cy="1566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81812-77C7-3895-BF3D-1AEA8600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34340"/>
          <a:stretch/>
        </p:blipFill>
        <p:spPr>
          <a:xfrm>
            <a:off x="4979772" y="2645921"/>
            <a:ext cx="5103341" cy="15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2F25-B832-4ED4-2A60-BB95F9F6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7932-B59C-B278-B33F-AC944E34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214279" cy="4024125"/>
          </a:xfrm>
        </p:spPr>
        <p:txBody>
          <a:bodyPr/>
          <a:lstStyle/>
          <a:p>
            <a:r>
              <a:rPr lang="en-US" dirty="0"/>
              <a:t>In early development of life, there were cells who evolved to sense light [Sensor]</a:t>
            </a:r>
          </a:p>
          <a:p>
            <a:pPr lvl="1"/>
            <a:r>
              <a:rPr lang="en-US" dirty="0"/>
              <a:t>They survived from being overexposed and fried by the the Sun.</a:t>
            </a:r>
          </a:p>
          <a:p>
            <a:endParaRPr lang="en-US" dirty="0"/>
          </a:p>
          <a:p>
            <a:r>
              <a:rPr lang="en-US" dirty="0"/>
              <a:t>Later from those cells, some started to develop the ability to predict the rise and set of the Sun. [Synchronization] </a:t>
            </a:r>
          </a:p>
          <a:p>
            <a:pPr lvl="1"/>
            <a:r>
              <a:rPr lang="en-US" dirty="0"/>
              <a:t>Those who did not have that perished.</a:t>
            </a:r>
          </a:p>
          <a:p>
            <a:pPr lvl="1"/>
            <a:endParaRPr lang="en-US" dirty="0"/>
          </a:p>
          <a:p>
            <a:r>
              <a:rPr lang="en-US" dirty="0"/>
              <a:t>With the presence of changes in day length some cells learned to adopt to the changes. [Syntonization] </a:t>
            </a:r>
          </a:p>
          <a:p>
            <a:pPr lvl="1"/>
            <a:r>
              <a:rPr lang="en-US" dirty="0"/>
              <a:t>Those who did not have that perished.   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D52910F9-CA7F-58EB-444F-2576D6F8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950484"/>
            <a:ext cx="556309" cy="5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08A54-D42F-B80D-168A-2859A96BAAF7}"/>
              </a:ext>
            </a:extLst>
          </p:cNvPr>
          <p:cNvSpPr txBox="1"/>
          <p:nvPr/>
        </p:nvSpPr>
        <p:spPr>
          <a:xfrm>
            <a:off x="1368511" y="6031488"/>
            <a:ext cx="58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sng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#74: Brain's clock and Time Dissemination in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9E22-0624-156C-8A25-E0AD5DDE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82" y="764373"/>
            <a:ext cx="10153918" cy="1293028"/>
          </a:xfrm>
        </p:spPr>
        <p:txBody>
          <a:bodyPr/>
          <a:lstStyle/>
          <a:p>
            <a:r>
              <a:rPr lang="en-US" dirty="0"/>
              <a:t>How to Provide Sync. and </a:t>
            </a:r>
            <a:r>
              <a:rPr lang="en-US" dirty="0" err="1"/>
              <a:t>Synt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18E82-FC3C-6EF5-08E8-DA9F66592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194560"/>
                <a:ext cx="10820400" cy="44251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Time keeping in computers is based on counting the periods of an oscillator</a:t>
                </a:r>
              </a:p>
              <a:p>
                <a:r>
                  <a:rPr lang="en-US" dirty="0"/>
                  <a:t>Oscillators are unique, like everything else in this world.</a:t>
                </a:r>
              </a:p>
              <a:p>
                <a:pPr lvl="1"/>
                <a:r>
                  <a:rPr lang="en-US" dirty="0"/>
                  <a:t>Every oscillator got its own frequency and characteristics</a:t>
                </a:r>
              </a:p>
              <a:p>
                <a:r>
                  <a:rPr lang="en-US" dirty="0"/>
                  <a:t>Timer is an integrator of periods of an oscillator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𝐷𝑢𝑟𝑎𝑡𝑖𝑜𝑛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Clock is made by adding a specific offset (c) to the timer</a:t>
                </a:r>
              </a:p>
              <a:p>
                <a:r>
                  <a:rPr lang="en-US" dirty="0"/>
                  <a:t>The offset (an arbitrary value) is constantly evolving.</a:t>
                </a:r>
              </a:p>
              <a:p>
                <a:pPr lvl="1"/>
                <a:r>
                  <a:rPr lang="en-US" dirty="0"/>
                  <a:t>You need to receive the offset value to align to a given event</a:t>
                </a:r>
              </a:p>
              <a:p>
                <a:r>
                  <a:rPr lang="en-US" dirty="0"/>
                  <a:t>Due to the presence of various perturbations, oscillators frequency constantly changes.</a:t>
                </a:r>
              </a:p>
              <a:p>
                <a:pPr lvl="1"/>
                <a:r>
                  <a:rPr lang="en-US" dirty="0"/>
                  <a:t>You need to receive a correction for the frequency of the oscillator on hand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18E82-FC3C-6EF5-08E8-DA9F66592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194560"/>
                <a:ext cx="10820400" cy="4425181"/>
              </a:xfrm>
              <a:blipFill>
                <a:blip r:embed="rId2"/>
                <a:stretch>
                  <a:fillRect l="-703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14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27E9-F479-C65A-00F7-746E0E8A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HAVE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79BF4-DDB5-95B2-8B7C-C4B0B12E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those cell, you will have the ability to observe your surroundings and be able to predict things.</a:t>
            </a:r>
          </a:p>
          <a:p>
            <a:r>
              <a:rPr lang="en-US" dirty="0"/>
              <a:t>Synchronized and Syntonized clocks act like entangled counters.</a:t>
            </a:r>
          </a:p>
          <a:p>
            <a:pPr lvl="1"/>
            <a:r>
              <a:rPr lang="en-US" dirty="0"/>
              <a:t>If you read two or more entangled counters simultaneously, you should get the same value.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8CDCD-517D-BBD0-0683-2730462D4011}"/>
              </a:ext>
            </a:extLst>
          </p:cNvPr>
          <p:cNvGrpSpPr/>
          <p:nvPr/>
        </p:nvGrpSpPr>
        <p:grpSpPr>
          <a:xfrm>
            <a:off x="774700" y="4687134"/>
            <a:ext cx="4635500" cy="685800"/>
            <a:chOff x="482600" y="3238500"/>
            <a:chExt cx="4635500" cy="685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D43860-2AC5-3672-A05D-4743283E39D8}"/>
                </a:ext>
              </a:extLst>
            </p:cNvPr>
            <p:cNvSpPr/>
            <p:nvPr/>
          </p:nvSpPr>
          <p:spPr>
            <a:xfrm>
              <a:off x="482600" y="3238500"/>
              <a:ext cx="4635500" cy="685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2CDCD4-7C25-0CB4-19EF-9B723297E106}"/>
                </a:ext>
              </a:extLst>
            </p:cNvPr>
            <p:cNvGrpSpPr/>
            <p:nvPr/>
          </p:nvGrpSpPr>
          <p:grpSpPr>
            <a:xfrm>
              <a:off x="761022" y="3238500"/>
              <a:ext cx="4078656" cy="685800"/>
              <a:chOff x="806450" y="3238500"/>
              <a:chExt cx="4078656" cy="6858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F88F746-D049-DBCC-8F07-1DA743800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81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D7D96C2-17E2-EBFC-CBC4-68B5649BC011}"/>
                  </a:ext>
                </a:extLst>
              </p:cNvPr>
              <p:cNvCxnSpPr/>
              <p:nvPr/>
            </p:nvCxnSpPr>
            <p:spPr>
              <a:xfrm>
                <a:off x="1680449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145E215-2037-8FED-FAD2-6FB805B537AC}"/>
                  </a:ext>
                </a:extLst>
              </p:cNvPr>
              <p:cNvCxnSpPr/>
              <p:nvPr/>
            </p:nvCxnSpPr>
            <p:spPr>
              <a:xfrm>
                <a:off x="806450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9F8E42D-76AC-3D7B-9821-83AFBB741B0E}"/>
                  </a:ext>
                </a:extLst>
              </p:cNvPr>
              <p:cNvCxnSpPr/>
              <p:nvPr/>
            </p:nvCxnSpPr>
            <p:spPr>
              <a:xfrm>
                <a:off x="1097783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7DB6EC5-1F4F-78D7-341A-9C31936672D6}"/>
                  </a:ext>
                </a:extLst>
              </p:cNvPr>
              <p:cNvCxnSpPr/>
              <p:nvPr/>
            </p:nvCxnSpPr>
            <p:spPr>
              <a:xfrm>
                <a:off x="138911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7A1F74-B3BA-80A2-D031-159A8E0D7DEC}"/>
                  </a:ext>
                </a:extLst>
              </p:cNvPr>
              <p:cNvCxnSpPr/>
              <p:nvPr/>
            </p:nvCxnSpPr>
            <p:spPr>
              <a:xfrm>
                <a:off x="1971782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BE5F2D0-60F6-AF4D-7BF4-1D24D55790E3}"/>
                  </a:ext>
                </a:extLst>
              </p:cNvPr>
              <p:cNvCxnSpPr/>
              <p:nvPr/>
            </p:nvCxnSpPr>
            <p:spPr>
              <a:xfrm>
                <a:off x="2263115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BF80A41-80D4-3BD3-58CC-AA005AE24CE7}"/>
                  </a:ext>
                </a:extLst>
              </p:cNvPr>
              <p:cNvCxnSpPr/>
              <p:nvPr/>
            </p:nvCxnSpPr>
            <p:spPr>
              <a:xfrm>
                <a:off x="2554448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0470AB6-562B-82F2-E0F3-0085FFB775C5}"/>
                  </a:ext>
                </a:extLst>
              </p:cNvPr>
              <p:cNvCxnSpPr/>
              <p:nvPr/>
            </p:nvCxnSpPr>
            <p:spPr>
              <a:xfrm>
                <a:off x="3719780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4A15AB8-311B-D523-B67A-F3D22F72FA3E}"/>
                  </a:ext>
                </a:extLst>
              </p:cNvPr>
              <p:cNvCxnSpPr/>
              <p:nvPr/>
            </p:nvCxnSpPr>
            <p:spPr>
              <a:xfrm>
                <a:off x="488510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B2FABD2-631B-58E2-ECE0-6830A048B1C2}"/>
                  </a:ext>
                </a:extLst>
              </p:cNvPr>
              <p:cNvCxnSpPr/>
              <p:nvPr/>
            </p:nvCxnSpPr>
            <p:spPr>
              <a:xfrm>
                <a:off x="3137114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AE43113-3288-833A-524C-22EDA0E91DD0}"/>
                  </a:ext>
                </a:extLst>
              </p:cNvPr>
              <p:cNvCxnSpPr/>
              <p:nvPr/>
            </p:nvCxnSpPr>
            <p:spPr>
              <a:xfrm>
                <a:off x="3428447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CE684C3-8E6B-1970-916A-3969D88D9165}"/>
                  </a:ext>
                </a:extLst>
              </p:cNvPr>
              <p:cNvCxnSpPr/>
              <p:nvPr/>
            </p:nvCxnSpPr>
            <p:spPr>
              <a:xfrm>
                <a:off x="4011113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F8FA8E-5154-7DD3-1896-2C22C2F9B176}"/>
                  </a:ext>
                </a:extLst>
              </p:cNvPr>
              <p:cNvCxnSpPr/>
              <p:nvPr/>
            </p:nvCxnSpPr>
            <p:spPr>
              <a:xfrm>
                <a:off x="430244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86DC457-90D1-9395-00F1-9555B788DFA0}"/>
                  </a:ext>
                </a:extLst>
              </p:cNvPr>
              <p:cNvCxnSpPr/>
              <p:nvPr/>
            </p:nvCxnSpPr>
            <p:spPr>
              <a:xfrm>
                <a:off x="4593779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384B4C-C431-044A-7BA9-C4EA645219B4}"/>
              </a:ext>
            </a:extLst>
          </p:cNvPr>
          <p:cNvGrpSpPr/>
          <p:nvPr/>
        </p:nvGrpSpPr>
        <p:grpSpPr>
          <a:xfrm>
            <a:off x="7074665" y="4687134"/>
            <a:ext cx="4635500" cy="685800"/>
            <a:chOff x="482600" y="3238500"/>
            <a:chExt cx="4635500" cy="685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2D78F5-8A3D-175F-0948-CC5FC2424D33}"/>
                </a:ext>
              </a:extLst>
            </p:cNvPr>
            <p:cNvSpPr/>
            <p:nvPr/>
          </p:nvSpPr>
          <p:spPr>
            <a:xfrm>
              <a:off x="482600" y="3238500"/>
              <a:ext cx="4635500" cy="685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749B7F-612F-2A1D-C67A-D7EFD9363E78}"/>
                </a:ext>
              </a:extLst>
            </p:cNvPr>
            <p:cNvGrpSpPr/>
            <p:nvPr/>
          </p:nvGrpSpPr>
          <p:grpSpPr>
            <a:xfrm>
              <a:off x="761022" y="3238500"/>
              <a:ext cx="4078656" cy="685800"/>
              <a:chOff x="806450" y="3238500"/>
              <a:chExt cx="4078656" cy="6858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9C98DA9-1C54-2B5D-3845-66629B38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81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37F7FA1-0FCC-6F0F-75A9-29AE1E730BB7}"/>
                  </a:ext>
                </a:extLst>
              </p:cNvPr>
              <p:cNvCxnSpPr/>
              <p:nvPr/>
            </p:nvCxnSpPr>
            <p:spPr>
              <a:xfrm>
                <a:off x="1680449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2FD352A-4360-FB1E-A17F-1938D5D4FCBE}"/>
                  </a:ext>
                </a:extLst>
              </p:cNvPr>
              <p:cNvCxnSpPr/>
              <p:nvPr/>
            </p:nvCxnSpPr>
            <p:spPr>
              <a:xfrm>
                <a:off x="806450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EC3BB1A-8176-592B-167A-95C1046BEA18}"/>
                  </a:ext>
                </a:extLst>
              </p:cNvPr>
              <p:cNvCxnSpPr/>
              <p:nvPr/>
            </p:nvCxnSpPr>
            <p:spPr>
              <a:xfrm>
                <a:off x="1097783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AE1C808-B55A-0896-9F89-1C10ABD8C422}"/>
                  </a:ext>
                </a:extLst>
              </p:cNvPr>
              <p:cNvCxnSpPr/>
              <p:nvPr/>
            </p:nvCxnSpPr>
            <p:spPr>
              <a:xfrm>
                <a:off x="138911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5B24F0B-C2E7-C039-78ED-478E533A8F8F}"/>
                  </a:ext>
                </a:extLst>
              </p:cNvPr>
              <p:cNvCxnSpPr/>
              <p:nvPr/>
            </p:nvCxnSpPr>
            <p:spPr>
              <a:xfrm>
                <a:off x="1971782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813F811-A878-5D99-E59B-073050BD6EA5}"/>
                  </a:ext>
                </a:extLst>
              </p:cNvPr>
              <p:cNvCxnSpPr/>
              <p:nvPr/>
            </p:nvCxnSpPr>
            <p:spPr>
              <a:xfrm>
                <a:off x="2263115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EA452C9-647B-BCBA-042C-DFA7F9DF7A5D}"/>
                  </a:ext>
                </a:extLst>
              </p:cNvPr>
              <p:cNvCxnSpPr/>
              <p:nvPr/>
            </p:nvCxnSpPr>
            <p:spPr>
              <a:xfrm>
                <a:off x="2554448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F3B5533-BE13-22D3-D3DD-923F4617AF7C}"/>
                  </a:ext>
                </a:extLst>
              </p:cNvPr>
              <p:cNvCxnSpPr/>
              <p:nvPr/>
            </p:nvCxnSpPr>
            <p:spPr>
              <a:xfrm>
                <a:off x="3719780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BC48CF4-1691-1CCB-8D6D-F0AF9F5D5DD0}"/>
                  </a:ext>
                </a:extLst>
              </p:cNvPr>
              <p:cNvCxnSpPr/>
              <p:nvPr/>
            </p:nvCxnSpPr>
            <p:spPr>
              <a:xfrm>
                <a:off x="488510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66DA949-1F5C-C78E-6DA4-4047FC6DA608}"/>
                  </a:ext>
                </a:extLst>
              </p:cNvPr>
              <p:cNvCxnSpPr/>
              <p:nvPr/>
            </p:nvCxnSpPr>
            <p:spPr>
              <a:xfrm>
                <a:off x="3137114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C5C154E-F5A3-1EE8-BD0D-E72659640AB5}"/>
                  </a:ext>
                </a:extLst>
              </p:cNvPr>
              <p:cNvCxnSpPr/>
              <p:nvPr/>
            </p:nvCxnSpPr>
            <p:spPr>
              <a:xfrm>
                <a:off x="3428447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D25D66-5FB0-5792-BBA9-E59087633B8C}"/>
                  </a:ext>
                </a:extLst>
              </p:cNvPr>
              <p:cNvCxnSpPr/>
              <p:nvPr/>
            </p:nvCxnSpPr>
            <p:spPr>
              <a:xfrm>
                <a:off x="4011113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741D5E-8414-81C9-D768-43DC5B4B437C}"/>
                  </a:ext>
                </a:extLst>
              </p:cNvPr>
              <p:cNvCxnSpPr/>
              <p:nvPr/>
            </p:nvCxnSpPr>
            <p:spPr>
              <a:xfrm>
                <a:off x="4302446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2A0B592-845E-1B19-2ED0-EFCB2504E4E0}"/>
                  </a:ext>
                </a:extLst>
              </p:cNvPr>
              <p:cNvCxnSpPr/>
              <p:nvPr/>
            </p:nvCxnSpPr>
            <p:spPr>
              <a:xfrm>
                <a:off x="4593779" y="3238500"/>
                <a:ext cx="0" cy="685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F0FA9-D8BC-2E81-DF2F-D32347FDE588}"/>
              </a:ext>
            </a:extLst>
          </p:cNvPr>
          <p:cNvGrpSpPr/>
          <p:nvPr/>
        </p:nvGrpSpPr>
        <p:grpSpPr>
          <a:xfrm>
            <a:off x="5795340" y="4574859"/>
            <a:ext cx="952500" cy="910349"/>
            <a:chOff x="5503240" y="3126225"/>
            <a:chExt cx="952500" cy="910349"/>
          </a:xfrm>
        </p:grpSpPr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9B496E83-4E7C-5016-FEA5-6963DFB5E7B7}"/>
                </a:ext>
              </a:extLst>
            </p:cNvPr>
            <p:cNvCxnSpPr>
              <a:cxnSpLocks/>
            </p:cNvCxnSpPr>
            <p:nvPr/>
          </p:nvCxnSpPr>
          <p:spPr>
            <a:xfrm rot="13200000" flipH="1">
              <a:off x="5503240" y="3126225"/>
              <a:ext cx="952500" cy="910349"/>
            </a:xfrm>
            <a:prstGeom prst="curvedConnector3">
              <a:avLst>
                <a:gd name="adj1" fmla="val 50000"/>
              </a:avLst>
            </a:prstGeom>
            <a:ln w="53975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Lightning Bolt 41">
              <a:extLst>
                <a:ext uri="{FF2B5EF4-FFF2-40B4-BE49-F238E27FC236}">
                  <a16:creationId xmlns:a16="http://schemas.microsoft.com/office/drawing/2014/main" id="{94161607-C05D-292A-3604-ADC23F4CF53A}"/>
                </a:ext>
              </a:extLst>
            </p:cNvPr>
            <p:cNvSpPr/>
            <p:nvPr/>
          </p:nvSpPr>
          <p:spPr>
            <a:xfrm>
              <a:off x="5667939" y="3330193"/>
              <a:ext cx="657410" cy="502412"/>
            </a:xfrm>
            <a:prstGeom prst="lightningBol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BBA5C0-147B-D89F-EAE2-6C6031CE229E}"/>
              </a:ext>
            </a:extLst>
          </p:cNvPr>
          <p:cNvSpPr txBox="1"/>
          <p:nvPr/>
        </p:nvSpPr>
        <p:spPr>
          <a:xfrm>
            <a:off x="4874792" y="5617533"/>
            <a:ext cx="288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“Pseudo Entanglement”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6AF5F6-AF51-6E75-A407-9471B7855A16}"/>
              </a:ext>
            </a:extLst>
          </p:cNvPr>
          <p:cNvSpPr txBox="1"/>
          <p:nvPr/>
        </p:nvSpPr>
        <p:spPr>
          <a:xfrm>
            <a:off x="685800" y="4190556"/>
            <a:ext cx="12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631CAE-32A5-CB65-E338-B39B24C56BF7}"/>
              </a:ext>
            </a:extLst>
          </p:cNvPr>
          <p:cNvSpPr txBox="1"/>
          <p:nvPr/>
        </p:nvSpPr>
        <p:spPr>
          <a:xfrm>
            <a:off x="6964942" y="4190556"/>
            <a:ext cx="12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 2</a:t>
            </a:r>
          </a:p>
        </p:txBody>
      </p:sp>
    </p:spTree>
    <p:extLst>
      <p:ext uri="{BB962C8B-B14F-4D97-AF65-F5344CB8AC3E}">
        <p14:creationId xmlns:p14="http://schemas.microsoft.com/office/powerpoint/2010/main" val="340192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5208-CFEC-8FBD-4E37-C833BCAD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764373"/>
            <a:ext cx="9020577" cy="1293028"/>
          </a:xfrm>
        </p:spPr>
        <p:txBody>
          <a:bodyPr/>
          <a:lstStyle/>
          <a:p>
            <a:r>
              <a:rPr lang="en-US" dirty="0"/>
              <a:t>What Can we do with all of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643E-A331-2ACF-EBF7-D8C52D94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(Phase)</a:t>
            </a:r>
          </a:p>
          <a:p>
            <a:pPr lvl="1"/>
            <a:r>
              <a:rPr lang="en-US" dirty="0"/>
              <a:t>Active (Class 1)</a:t>
            </a:r>
          </a:p>
          <a:p>
            <a:pPr lvl="2"/>
            <a:r>
              <a:rPr lang="en-US" dirty="0"/>
              <a:t>Running Events at a specific time</a:t>
            </a:r>
          </a:p>
          <a:p>
            <a:pPr lvl="3"/>
            <a:r>
              <a:rPr lang="en-US" dirty="0"/>
              <a:t>Sync or desync</a:t>
            </a:r>
          </a:p>
          <a:p>
            <a:pPr lvl="1"/>
            <a:r>
              <a:rPr lang="en-US" dirty="0"/>
              <a:t>Reactive (Class 2)</a:t>
            </a:r>
          </a:p>
          <a:p>
            <a:pPr lvl="2"/>
            <a:r>
              <a:rPr lang="en-US" dirty="0"/>
              <a:t>Measure latency, time or intervals</a:t>
            </a:r>
          </a:p>
          <a:p>
            <a:r>
              <a:rPr lang="en-US" dirty="0"/>
              <a:t>Syntonization (Frequency)</a:t>
            </a:r>
          </a:p>
          <a:p>
            <a:pPr lvl="1"/>
            <a:r>
              <a:rPr lang="en-US" dirty="0"/>
              <a:t>Active (Class 3)</a:t>
            </a:r>
          </a:p>
          <a:p>
            <a:pPr lvl="2"/>
            <a:r>
              <a:rPr lang="en-US" dirty="0"/>
              <a:t>Calibrate speed and align runtime to reduce tail latency</a:t>
            </a:r>
          </a:p>
          <a:p>
            <a:pPr lvl="1"/>
            <a:r>
              <a:rPr lang="en-US" dirty="0"/>
              <a:t>Reactive (Class 4)</a:t>
            </a:r>
          </a:p>
          <a:p>
            <a:pPr lvl="2"/>
            <a:r>
              <a:rPr lang="en-US" dirty="0"/>
              <a:t>Measure heterogeneity or provide binning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DD459F-B28E-97F8-365C-FFE5EFC1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2322"/>
              </p:ext>
            </p:extLst>
          </p:nvPr>
        </p:nvGraphicFramePr>
        <p:xfrm>
          <a:off x="7443989" y="2387823"/>
          <a:ext cx="4062211" cy="162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312">
                  <a:extLst>
                    <a:ext uri="{9D8B030D-6E8A-4147-A177-3AD203B41FA5}">
                      <a16:colId xmlns:a16="http://schemas.microsoft.com/office/drawing/2014/main" val="836804095"/>
                    </a:ext>
                  </a:extLst>
                </a:gridCol>
                <a:gridCol w="1252829">
                  <a:extLst>
                    <a:ext uri="{9D8B030D-6E8A-4147-A177-3AD203B41FA5}">
                      <a16:colId xmlns:a16="http://schemas.microsoft.com/office/drawing/2014/main" val="760807390"/>
                    </a:ext>
                  </a:extLst>
                </a:gridCol>
                <a:gridCol w="1354070">
                  <a:extLst>
                    <a:ext uri="{9D8B030D-6E8A-4147-A177-3AD203B41FA5}">
                      <a16:colId xmlns:a16="http://schemas.microsoft.com/office/drawing/2014/main" val="1333857305"/>
                    </a:ext>
                  </a:extLst>
                </a:gridCol>
              </a:tblGrid>
              <a:tr h="5351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0833"/>
                  </a:ext>
                </a:extLst>
              </a:tr>
              <a:tr h="5426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16514"/>
                  </a:ext>
                </a:extLst>
              </a:tr>
              <a:tr h="5426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93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A1E1-8546-1932-DF9B-7895DB7A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LLM</a:t>
            </a:r>
            <a:r>
              <a:rPr lang="en-US" sz="2800" dirty="0"/>
              <a:t>s</a:t>
            </a:r>
          </a:p>
        </p:txBody>
      </p:sp>
      <p:pic>
        <p:nvPicPr>
          <p:cNvPr id="5" name="Content Placeholder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D6BF36AA-D3CB-1457-F183-DE227549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23" y="2168168"/>
            <a:ext cx="6195104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4A9E1-477F-E265-C222-9EB3D92448BD}"/>
              </a:ext>
            </a:extLst>
          </p:cNvPr>
          <p:cNvSpPr txBox="1"/>
          <p:nvPr/>
        </p:nvSpPr>
        <p:spPr>
          <a:xfrm>
            <a:off x="473675" y="6204394"/>
            <a:ext cx="42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huggingface.co</a:t>
            </a:r>
            <a:r>
              <a:rPr lang="en-US" sz="1200" dirty="0"/>
              <a:t>/blog/large-language-models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DF93A-D89C-AF4D-8758-6FAFA599FA2D}"/>
              </a:ext>
            </a:extLst>
          </p:cNvPr>
          <p:cNvSpPr txBox="1"/>
          <p:nvPr/>
        </p:nvSpPr>
        <p:spPr>
          <a:xfrm>
            <a:off x="576523" y="2700880"/>
            <a:ext cx="15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BA18E-B28F-E365-757D-88248F1A272A}"/>
              </a:ext>
            </a:extLst>
          </p:cNvPr>
          <p:cNvSpPr txBox="1"/>
          <p:nvPr/>
        </p:nvSpPr>
        <p:spPr>
          <a:xfrm>
            <a:off x="7611762" y="5281064"/>
            <a:ext cx="375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rter" panose="02040503050506020203" pitchFamily="18" charset="0"/>
              </a:rPr>
              <a:t>H</a:t>
            </a:r>
            <a:r>
              <a:rPr lang="en-US" b="0" i="0" dirty="0">
                <a:effectLst/>
                <a:latin typeface="Charter" panose="02040503050506020203" pitchFamily="18" charset="0"/>
              </a:rPr>
              <a:t>uman Brain:</a:t>
            </a:r>
          </a:p>
          <a:p>
            <a:r>
              <a:rPr lang="en-US" dirty="0">
                <a:latin typeface="Charter" panose="02040503050506020203" pitchFamily="18" charset="0"/>
              </a:rPr>
              <a:t>A</a:t>
            </a:r>
            <a:r>
              <a:rPr lang="en-US" b="0" i="0" dirty="0">
                <a:effectLst/>
                <a:latin typeface="Charter" panose="02040503050506020203" pitchFamily="18" charset="0"/>
              </a:rPr>
              <a:t>verage of </a:t>
            </a:r>
            <a:r>
              <a:rPr lang="en-US" b="0" i="0" u="sng" dirty="0">
                <a:effectLst/>
                <a:latin typeface="Charter" panose="02040503050506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86 billion neurons</a:t>
            </a:r>
            <a:r>
              <a:rPr lang="en-US" b="0" i="0" dirty="0">
                <a:effectLst/>
                <a:latin typeface="Charter" panose="02040503050506020203" pitchFamily="18" charset="0"/>
              </a:rPr>
              <a:t> and </a:t>
            </a:r>
            <a:r>
              <a:rPr lang="en-US" b="0" i="0" u="sng" dirty="0">
                <a:effectLst/>
                <a:latin typeface="Charter" panose="02040503050506020203" pitchFamily="18" charset="0"/>
              </a:rPr>
              <a:t>100 trillion synapses</a:t>
            </a:r>
            <a:endParaRPr lang="en-US" u="sng" dirty="0"/>
          </a:p>
        </p:txBody>
      </p:sp>
      <p:pic>
        <p:nvPicPr>
          <p:cNvPr id="4" name="Picture 3" descr="A white and black brain with dots&#10;&#10;Description automatically generated">
            <a:extLst>
              <a:ext uri="{FF2B5EF4-FFF2-40B4-BE49-F238E27FC236}">
                <a16:creationId xmlns:a16="http://schemas.microsoft.com/office/drawing/2014/main" id="{7CB3451E-25A7-3AE7-589D-317B2AFF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biLevel thresh="50000"/>
          </a:blip>
          <a:stretch>
            <a:fillRect/>
          </a:stretch>
        </p:blipFill>
        <p:spPr>
          <a:xfrm>
            <a:off x="7897090" y="2700880"/>
            <a:ext cx="2802017" cy="22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DAC5-BC05-80C8-6E2B-2564EE57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of State Machines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6D64A-DB83-7482-BF1A-022FAA5302B5}"/>
              </a:ext>
            </a:extLst>
          </p:cNvPr>
          <p:cNvSpPr txBox="1"/>
          <p:nvPr/>
        </p:nvSpPr>
        <p:spPr>
          <a:xfrm>
            <a:off x="1262928" y="3576551"/>
            <a:ext cx="260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 State Machines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77A36-5835-577B-D9D2-D46DC863F180}"/>
              </a:ext>
            </a:extLst>
          </p:cNvPr>
          <p:cNvSpPr txBox="1"/>
          <p:nvPr/>
        </p:nvSpPr>
        <p:spPr>
          <a:xfrm>
            <a:off x="1628161" y="6186610"/>
            <a:ext cx="187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Markov Chains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F0CDD-EDF0-26BB-BB8C-246A59C523CE}"/>
              </a:ext>
            </a:extLst>
          </p:cNvPr>
          <p:cNvSpPr txBox="1"/>
          <p:nvPr/>
        </p:nvSpPr>
        <p:spPr>
          <a:xfrm>
            <a:off x="6881274" y="3771901"/>
            <a:ext cx="352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Space Representation</a:t>
            </a:r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145B1AE6-3525-A3D0-2E5B-A97A03C6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93"/>
                    </a14:imgEffect>
                    <a14:imgEffect>
                      <a14:saturation sat="2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739" y="1701478"/>
            <a:ext cx="3480499" cy="1967449"/>
          </a:xfrm>
          <a:prstGeom prst="rect">
            <a:avLst/>
          </a:prstGeom>
        </p:spPr>
      </p:pic>
      <p:pic>
        <p:nvPicPr>
          <p:cNvPr id="12" name="Picture 11" descr="A black background with arrows and letters&#10;&#10;Description automatically generated">
            <a:extLst>
              <a:ext uri="{FF2B5EF4-FFF2-40B4-BE49-F238E27FC236}">
                <a16:creationId xmlns:a16="http://schemas.microsoft.com/office/drawing/2014/main" id="{B374DBD8-8D06-D873-591E-B0548BB8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760263" y="4294012"/>
            <a:ext cx="1967449" cy="1967449"/>
          </a:xfrm>
          <a:prstGeom prst="rect">
            <a:avLst/>
          </a:prstGeom>
        </p:spPr>
      </p:pic>
      <p:pic>
        <p:nvPicPr>
          <p:cNvPr id="14" name="Picture 13" descr="A black background with white squares and symbols&#10;&#10;Description automatically generated">
            <a:extLst>
              <a:ext uri="{FF2B5EF4-FFF2-40B4-BE49-F238E27FC236}">
                <a16:creationId xmlns:a16="http://schemas.microsoft.com/office/drawing/2014/main" id="{03A36211-A2F5-24A6-0D35-48937EEE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357072" y="2057401"/>
            <a:ext cx="4572000" cy="1714500"/>
          </a:xfrm>
          <a:prstGeom prst="rect">
            <a:avLst/>
          </a:prstGeom>
        </p:spPr>
      </p:pic>
      <p:pic>
        <p:nvPicPr>
          <p:cNvPr id="16" name="Picture 15" descr="A group of black text&#10;&#10;Description automatically generated">
            <a:extLst>
              <a:ext uri="{FF2B5EF4-FFF2-40B4-BE49-F238E27FC236}">
                <a16:creationId xmlns:a16="http://schemas.microsoft.com/office/drawing/2014/main" id="{44C88F98-3FE1-6AB1-1B4B-F7C32012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314421" y="3162301"/>
            <a:ext cx="2705100" cy="609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15125-1CDE-F733-87CC-C2659522A6F5}"/>
              </a:ext>
            </a:extLst>
          </p:cNvPr>
          <p:cNvGrpSpPr/>
          <p:nvPr/>
        </p:nvGrpSpPr>
        <p:grpSpPr>
          <a:xfrm>
            <a:off x="6204353" y="4057348"/>
            <a:ext cx="4877438" cy="2617685"/>
            <a:chOff x="3836063" y="3928256"/>
            <a:chExt cx="4877438" cy="26176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33A38-F190-7737-B0D8-5FE2178FF616}"/>
                </a:ext>
              </a:extLst>
            </p:cNvPr>
            <p:cNvSpPr txBox="1"/>
            <p:nvPr/>
          </p:nvSpPr>
          <p:spPr>
            <a:xfrm>
              <a:off x="3836063" y="6176609"/>
              <a:ext cx="4877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Transition Matrix (Stochastic Matrix)</a:t>
              </a:r>
            </a:p>
          </p:txBody>
        </p:sp>
        <p:pic>
          <p:nvPicPr>
            <p:cNvPr id="8" name="Picture 7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10C34166-2ED2-7889-95A8-1A23557A8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595011" y="4490026"/>
              <a:ext cx="3001978" cy="16425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97E1BE-4ADC-4DA2-A032-8E46A955622C}"/>
                </a:ext>
              </a:extLst>
            </p:cNvPr>
            <p:cNvSpPr txBox="1"/>
            <p:nvPr/>
          </p:nvSpPr>
          <p:spPr>
            <a:xfrm>
              <a:off x="4595011" y="4490026"/>
              <a:ext cx="5170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S1(n)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7110F9-9FF0-E4CE-6B22-6FBA62E02C04}"/>
                </a:ext>
              </a:extLst>
            </p:cNvPr>
            <p:cNvSpPr txBox="1"/>
            <p:nvPr/>
          </p:nvSpPr>
          <p:spPr>
            <a:xfrm>
              <a:off x="4595011" y="4718683"/>
              <a:ext cx="5170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S2(n)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655D60-8C10-388D-8027-2D902B1BA728}"/>
                </a:ext>
              </a:extLst>
            </p:cNvPr>
            <p:cNvSpPr txBox="1"/>
            <p:nvPr/>
          </p:nvSpPr>
          <p:spPr>
            <a:xfrm>
              <a:off x="4661853" y="5307360"/>
              <a:ext cx="5170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Si(n)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880515-79C6-7171-8DF7-46CFC3869B5D}"/>
                </a:ext>
              </a:extLst>
            </p:cNvPr>
            <p:cNvSpPr txBox="1"/>
            <p:nvPr/>
          </p:nvSpPr>
          <p:spPr>
            <a:xfrm>
              <a:off x="4595011" y="5877615"/>
              <a:ext cx="65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</a:t>
              </a:r>
              <a:r>
                <a:rPr lang="el-GR" sz="1000" i="0" dirty="0">
                  <a:solidFill>
                    <a:srgbClr val="202124"/>
                  </a:solidFill>
                  <a:effectLst/>
                  <a:latin typeface="Google Sans"/>
                </a:rPr>
                <a:t>α</a:t>
              </a:r>
              <a:r>
                <a:rPr lang="en-US" sz="1000" dirty="0">
                  <a:solidFill>
                    <a:schemeClr val="bg1"/>
                  </a:solidFill>
                </a:rPr>
                <a:t>(n)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7A7677-7E9D-EB85-25F5-E08F4BB8829D}"/>
                </a:ext>
              </a:extLst>
            </p:cNvPr>
            <p:cNvSpPr txBox="1"/>
            <p:nvPr/>
          </p:nvSpPr>
          <p:spPr>
            <a:xfrm rot="18850919">
              <a:off x="6293794" y="4130524"/>
              <a:ext cx="65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Si(n-1)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F94296-56AB-7F66-198C-357BF2EDDC10}"/>
                </a:ext>
              </a:extLst>
            </p:cNvPr>
            <p:cNvSpPr txBox="1"/>
            <p:nvPr/>
          </p:nvSpPr>
          <p:spPr>
            <a:xfrm rot="18850919">
              <a:off x="5518513" y="4139218"/>
              <a:ext cx="65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S2(n-1)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1788D4-E458-58C1-762A-671F872389F2}"/>
                </a:ext>
              </a:extLst>
            </p:cNvPr>
            <p:cNvSpPr txBox="1"/>
            <p:nvPr/>
          </p:nvSpPr>
          <p:spPr>
            <a:xfrm rot="18850919">
              <a:off x="5066211" y="4139216"/>
              <a:ext cx="65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S1(n-1)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A3BC2C-E15E-0E4F-0C9B-A58564056606}"/>
                </a:ext>
              </a:extLst>
            </p:cNvPr>
            <p:cNvSpPr txBox="1"/>
            <p:nvPr/>
          </p:nvSpPr>
          <p:spPr>
            <a:xfrm rot="18850919">
              <a:off x="7048055" y="4156285"/>
              <a:ext cx="65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</a:t>
              </a:r>
              <a:r>
                <a:rPr lang="el-GR" sz="1000" i="0" dirty="0">
                  <a:effectLst/>
                  <a:latin typeface="Google Sans"/>
                </a:rPr>
                <a:t>α</a:t>
              </a:r>
              <a:r>
                <a:rPr lang="en-US" sz="1000" i="0" dirty="0">
                  <a:effectLst/>
                  <a:latin typeface="Google Sans"/>
                </a:rPr>
                <a:t>(</a:t>
              </a:r>
              <a:r>
                <a:rPr lang="en-US" sz="1000" dirty="0"/>
                <a:t>n-1)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2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9A1A-5194-B4C0-1B45-3CA4714B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Application for stochastic 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F7542-DAEF-DE17-11D3-9B92E925F2AE}"/>
              </a:ext>
            </a:extLst>
          </p:cNvPr>
          <p:cNvSpPr txBox="1"/>
          <p:nvPr/>
        </p:nvSpPr>
        <p:spPr>
          <a:xfrm>
            <a:off x="8893688" y="5440062"/>
            <a:ext cx="30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an Apple for you</a:t>
            </a:r>
          </a:p>
          <a:p>
            <a:r>
              <a:rPr lang="en-US" dirty="0"/>
              <a:t>I have an Orange for you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339B85-63DE-6EF3-1EEE-1C5F37498A2D}"/>
              </a:ext>
            </a:extLst>
          </p:cNvPr>
          <p:cNvSpPr/>
          <p:nvPr/>
        </p:nvSpPr>
        <p:spPr>
          <a:xfrm>
            <a:off x="296563" y="5634680"/>
            <a:ext cx="840259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43589C-6564-E92F-79A7-7E7114372FF1}"/>
              </a:ext>
            </a:extLst>
          </p:cNvPr>
          <p:cNvSpPr/>
          <p:nvPr/>
        </p:nvSpPr>
        <p:spPr>
          <a:xfrm>
            <a:off x="1573428" y="5634679"/>
            <a:ext cx="1157416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E730CB-48E9-01C5-99DD-DA475F4F4554}"/>
              </a:ext>
            </a:extLst>
          </p:cNvPr>
          <p:cNvSpPr/>
          <p:nvPr/>
        </p:nvSpPr>
        <p:spPr>
          <a:xfrm>
            <a:off x="3167450" y="5634678"/>
            <a:ext cx="840259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34BB70-8C36-0B09-546F-84D5BDABC7E6}"/>
              </a:ext>
            </a:extLst>
          </p:cNvPr>
          <p:cNvSpPr/>
          <p:nvPr/>
        </p:nvSpPr>
        <p:spPr>
          <a:xfrm>
            <a:off x="4405184" y="5227231"/>
            <a:ext cx="1318053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47CCCA-877A-6C88-17A6-74C38D8891BE}"/>
              </a:ext>
            </a:extLst>
          </p:cNvPr>
          <p:cNvSpPr/>
          <p:nvPr/>
        </p:nvSpPr>
        <p:spPr>
          <a:xfrm>
            <a:off x="4361421" y="5986848"/>
            <a:ext cx="1589903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374C62-2B9D-BE5C-5B25-8A001A0DA90D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1136822" y="5949777"/>
            <a:ext cx="4366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724297-5857-EF72-FEC4-CE5DD6531BE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2730844" y="5949776"/>
            <a:ext cx="4366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74C779-535E-530E-E3C7-C65EA78CE97A}"/>
              </a:ext>
            </a:extLst>
          </p:cNvPr>
          <p:cNvCxnSpPr>
            <a:cxnSpLocks/>
          </p:cNvCxnSpPr>
          <p:nvPr/>
        </p:nvCxnSpPr>
        <p:spPr>
          <a:xfrm flipV="1">
            <a:off x="3972698" y="5578563"/>
            <a:ext cx="432486" cy="27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6BE330-B8B1-3C7F-729B-B3A76CB640E8}"/>
              </a:ext>
            </a:extLst>
          </p:cNvPr>
          <p:cNvCxnSpPr>
            <a:cxnSpLocks/>
          </p:cNvCxnSpPr>
          <p:nvPr/>
        </p:nvCxnSpPr>
        <p:spPr>
          <a:xfrm>
            <a:off x="3967035" y="6105341"/>
            <a:ext cx="394386" cy="15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1F77237-D1C8-CCC7-445C-3EB58C812F3B}"/>
              </a:ext>
            </a:extLst>
          </p:cNvPr>
          <p:cNvSpPr/>
          <p:nvPr/>
        </p:nvSpPr>
        <p:spPr>
          <a:xfrm>
            <a:off x="6120712" y="5578563"/>
            <a:ext cx="1157416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1219EE-C0E5-4C0F-2DF3-46EDEEEF280E}"/>
              </a:ext>
            </a:extLst>
          </p:cNvPr>
          <p:cNvSpPr/>
          <p:nvPr/>
        </p:nvSpPr>
        <p:spPr>
          <a:xfrm>
            <a:off x="7714734" y="5578562"/>
            <a:ext cx="840259" cy="6301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572C4C-0621-2390-358F-03947EAC90DF}"/>
              </a:ext>
            </a:extLst>
          </p:cNvPr>
          <p:cNvCxnSpPr>
            <a:stCxn id="21" idx="6"/>
            <a:endCxn id="22" idx="2"/>
          </p:cNvCxnSpPr>
          <p:nvPr/>
        </p:nvCxnSpPr>
        <p:spPr>
          <a:xfrm flipV="1">
            <a:off x="7278128" y="5893660"/>
            <a:ext cx="4366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68D872-75E3-6119-1C05-67B3971D56D2}"/>
              </a:ext>
            </a:extLst>
          </p:cNvPr>
          <p:cNvCxnSpPr>
            <a:cxnSpLocks/>
          </p:cNvCxnSpPr>
          <p:nvPr/>
        </p:nvCxnSpPr>
        <p:spPr>
          <a:xfrm flipV="1">
            <a:off x="5735081" y="6045675"/>
            <a:ext cx="432486" cy="27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873B10-288C-8AF6-EA0A-BF49234FBA2A}"/>
              </a:ext>
            </a:extLst>
          </p:cNvPr>
          <p:cNvCxnSpPr>
            <a:cxnSpLocks/>
          </p:cNvCxnSpPr>
          <p:nvPr/>
        </p:nvCxnSpPr>
        <p:spPr>
          <a:xfrm>
            <a:off x="5735594" y="5593760"/>
            <a:ext cx="394386" cy="15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5E877A-5923-67C6-ED0F-81C3DE5814B6}"/>
              </a:ext>
            </a:extLst>
          </p:cNvPr>
          <p:cNvSpPr txBox="1"/>
          <p:nvPr/>
        </p:nvSpPr>
        <p:spPr>
          <a:xfrm>
            <a:off x="1175953" y="55785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8D858-C2D4-4A7E-A020-8F418D925176}"/>
              </a:ext>
            </a:extLst>
          </p:cNvPr>
          <p:cNvSpPr txBox="1"/>
          <p:nvPr/>
        </p:nvSpPr>
        <p:spPr>
          <a:xfrm>
            <a:off x="2748350" y="55533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BFF5C7-7C69-0237-52AA-491ABCC9FBAF}"/>
              </a:ext>
            </a:extLst>
          </p:cNvPr>
          <p:cNvSpPr txBox="1"/>
          <p:nvPr/>
        </p:nvSpPr>
        <p:spPr>
          <a:xfrm>
            <a:off x="3813348" y="5311915"/>
            <a:ext cx="5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656818-4E3B-F251-78A4-0FFC2935E9FF}"/>
              </a:ext>
            </a:extLst>
          </p:cNvPr>
          <p:cNvSpPr txBox="1"/>
          <p:nvPr/>
        </p:nvSpPr>
        <p:spPr>
          <a:xfrm>
            <a:off x="3802276" y="6143456"/>
            <a:ext cx="5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80ED8-94A0-A50F-CD81-31EA25534F81}"/>
              </a:ext>
            </a:extLst>
          </p:cNvPr>
          <p:cNvSpPr txBox="1"/>
          <p:nvPr/>
        </p:nvSpPr>
        <p:spPr>
          <a:xfrm>
            <a:off x="5770606" y="528665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2609F9-30C6-A2BC-E61B-B2D1D1115FE6}"/>
              </a:ext>
            </a:extLst>
          </p:cNvPr>
          <p:cNvSpPr txBox="1"/>
          <p:nvPr/>
        </p:nvSpPr>
        <p:spPr>
          <a:xfrm>
            <a:off x="5965221" y="61398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1066F8-A0FD-7486-B475-927980776688}"/>
              </a:ext>
            </a:extLst>
          </p:cNvPr>
          <p:cNvSpPr txBox="1"/>
          <p:nvPr/>
        </p:nvSpPr>
        <p:spPr>
          <a:xfrm>
            <a:off x="7283406" y="54804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AD936DF-F8AA-5688-A877-79A6070A7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0702"/>
              </p:ext>
            </p:extLst>
          </p:nvPr>
        </p:nvGraphicFramePr>
        <p:xfrm>
          <a:off x="6722310" y="2418747"/>
          <a:ext cx="4812952" cy="23019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1619">
                  <a:extLst>
                    <a:ext uri="{9D8B030D-6E8A-4147-A177-3AD203B41FA5}">
                      <a16:colId xmlns:a16="http://schemas.microsoft.com/office/drawing/2014/main" val="2278886631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2845920585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1008979931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1588224643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3359190504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2485679586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754205882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val="4243827354"/>
                    </a:ext>
                  </a:extLst>
                </a:gridCol>
              </a:tblGrid>
              <a:tr h="198056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Apple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106375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103503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944088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850704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Apple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674945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079333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79259"/>
                  </a:ext>
                </a:extLst>
              </a:tr>
              <a:tr h="298377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9514"/>
                  </a:ext>
                </a:extLst>
              </a:tr>
            </a:tbl>
          </a:graphicData>
        </a:graphic>
      </p:graphicFrame>
      <p:sp>
        <p:nvSpPr>
          <p:cNvPr id="36" name="Left Bracket 35">
            <a:extLst>
              <a:ext uri="{FF2B5EF4-FFF2-40B4-BE49-F238E27FC236}">
                <a16:creationId xmlns:a16="http://schemas.microsoft.com/office/drawing/2014/main" id="{93CBCA6C-D047-9DB4-CD4A-D1511738DB27}"/>
              </a:ext>
            </a:extLst>
          </p:cNvPr>
          <p:cNvSpPr/>
          <p:nvPr/>
        </p:nvSpPr>
        <p:spPr>
          <a:xfrm>
            <a:off x="7277128" y="2622039"/>
            <a:ext cx="100088" cy="209870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D4FE0C31-4D6B-4699-673F-F8B879D02477}"/>
              </a:ext>
            </a:extLst>
          </p:cNvPr>
          <p:cNvSpPr/>
          <p:nvPr/>
        </p:nvSpPr>
        <p:spPr>
          <a:xfrm flipH="1">
            <a:off x="11175685" y="2622039"/>
            <a:ext cx="100088" cy="209870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7413537-E05D-DF88-D57E-A4B75EA36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03326"/>
              </p:ext>
            </p:extLst>
          </p:nvPr>
        </p:nvGraphicFramePr>
        <p:xfrm>
          <a:off x="1323320" y="2014404"/>
          <a:ext cx="3081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3">
                  <a:extLst>
                    <a:ext uri="{9D8B030D-6E8A-4147-A177-3AD203B41FA5}">
                      <a16:colId xmlns:a16="http://schemas.microsoft.com/office/drawing/2014/main" val="3283114221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291804280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134095778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362609134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167481034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4256774112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897917226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776485060"/>
                    </a:ext>
                  </a:extLst>
                </a:gridCol>
              </a:tblGrid>
              <a:tr h="239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5533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140AA04-F431-CAAD-1F5D-D7E532B1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48260"/>
              </p:ext>
            </p:extLst>
          </p:nvPr>
        </p:nvGraphicFramePr>
        <p:xfrm>
          <a:off x="1323320" y="2483314"/>
          <a:ext cx="3081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3">
                  <a:extLst>
                    <a:ext uri="{9D8B030D-6E8A-4147-A177-3AD203B41FA5}">
                      <a16:colId xmlns:a16="http://schemas.microsoft.com/office/drawing/2014/main" val="3283114221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291804280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134095778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362609134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1674810343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4256774112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897917226"/>
                    </a:ext>
                  </a:extLst>
                </a:gridCol>
                <a:gridCol w="385233">
                  <a:extLst>
                    <a:ext uri="{9D8B030D-6E8A-4147-A177-3AD203B41FA5}">
                      <a16:colId xmlns:a16="http://schemas.microsoft.com/office/drawing/2014/main" val="776485060"/>
                    </a:ext>
                  </a:extLst>
                </a:gridCol>
              </a:tblGrid>
              <a:tr h="239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55334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C67E6795-69AD-EE8F-6538-7054B6A60034}"/>
              </a:ext>
            </a:extLst>
          </p:cNvPr>
          <p:cNvSpPr/>
          <p:nvPr/>
        </p:nvSpPr>
        <p:spPr>
          <a:xfrm>
            <a:off x="938309" y="2179782"/>
            <a:ext cx="251043" cy="4779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5F499749-A65A-832A-0F2C-448C814166AA}"/>
              </a:ext>
            </a:extLst>
          </p:cNvPr>
          <p:cNvSpPr/>
          <p:nvPr/>
        </p:nvSpPr>
        <p:spPr>
          <a:xfrm rot="13700019">
            <a:off x="1519792" y="2741550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50DEC3E3-BAE5-4EF8-2E98-9E1700ABAAB0}"/>
              </a:ext>
            </a:extLst>
          </p:cNvPr>
          <p:cNvSpPr/>
          <p:nvPr/>
        </p:nvSpPr>
        <p:spPr>
          <a:xfrm rot="13700019">
            <a:off x="2275367" y="2756696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2707774C-DCA6-C398-9850-D39A5C3B62E4}"/>
              </a:ext>
            </a:extLst>
          </p:cNvPr>
          <p:cNvSpPr/>
          <p:nvPr/>
        </p:nvSpPr>
        <p:spPr>
          <a:xfrm rot="13700019">
            <a:off x="3073635" y="2756696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Half Frame 37">
            <a:extLst>
              <a:ext uri="{FF2B5EF4-FFF2-40B4-BE49-F238E27FC236}">
                <a16:creationId xmlns:a16="http://schemas.microsoft.com/office/drawing/2014/main" id="{2A13D068-CE33-8172-F2A4-CAE9897C3146}"/>
              </a:ext>
            </a:extLst>
          </p:cNvPr>
          <p:cNvSpPr/>
          <p:nvPr/>
        </p:nvSpPr>
        <p:spPr>
          <a:xfrm rot="13700019">
            <a:off x="3831469" y="2765602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>
            <a:extLst>
              <a:ext uri="{FF2B5EF4-FFF2-40B4-BE49-F238E27FC236}">
                <a16:creationId xmlns:a16="http://schemas.microsoft.com/office/drawing/2014/main" id="{A1579E51-103F-77D7-AC9B-DD1DFEAFDD74}"/>
              </a:ext>
            </a:extLst>
          </p:cNvPr>
          <p:cNvSpPr/>
          <p:nvPr/>
        </p:nvSpPr>
        <p:spPr>
          <a:xfrm rot="13700019">
            <a:off x="2121461" y="3324413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>
            <a:extLst>
              <a:ext uri="{FF2B5EF4-FFF2-40B4-BE49-F238E27FC236}">
                <a16:creationId xmlns:a16="http://schemas.microsoft.com/office/drawing/2014/main" id="{AD3596B6-1BBF-C771-4323-83FAD5417885}"/>
              </a:ext>
            </a:extLst>
          </p:cNvPr>
          <p:cNvSpPr/>
          <p:nvPr/>
        </p:nvSpPr>
        <p:spPr>
          <a:xfrm rot="13700019">
            <a:off x="3363201" y="3324942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>
            <a:extLst>
              <a:ext uri="{FF2B5EF4-FFF2-40B4-BE49-F238E27FC236}">
                <a16:creationId xmlns:a16="http://schemas.microsoft.com/office/drawing/2014/main" id="{DE22B3D5-A743-75F6-8975-2154D68F6D6E}"/>
              </a:ext>
            </a:extLst>
          </p:cNvPr>
          <p:cNvSpPr/>
          <p:nvPr/>
        </p:nvSpPr>
        <p:spPr>
          <a:xfrm rot="13700019">
            <a:off x="2750596" y="3896266"/>
            <a:ext cx="448756" cy="49985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571AB-FD9D-2A80-D627-6A2248584D7F}"/>
              </a:ext>
            </a:extLst>
          </p:cNvPr>
          <p:cNvSpPr txBox="1"/>
          <p:nvPr/>
        </p:nvSpPr>
        <p:spPr>
          <a:xfrm>
            <a:off x="2189933" y="4578273"/>
            <a:ext cx="154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 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AF75BB11-9B6E-91B8-9CAE-2189AAE34270}"/>
              </a:ext>
            </a:extLst>
          </p:cNvPr>
          <p:cNvSpPr/>
          <p:nvPr/>
        </p:nvSpPr>
        <p:spPr>
          <a:xfrm>
            <a:off x="936899" y="3015530"/>
            <a:ext cx="317496" cy="14644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518A35-F27E-7591-AB25-14836526CBE1}"/>
              </a:ext>
            </a:extLst>
          </p:cNvPr>
          <p:cNvSpPr txBox="1"/>
          <p:nvPr/>
        </p:nvSpPr>
        <p:spPr>
          <a:xfrm>
            <a:off x="-8016" y="2179782"/>
            <a:ext cx="110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14CE4E-EAF7-71B6-0801-66A866D0A3E0}"/>
              </a:ext>
            </a:extLst>
          </p:cNvPr>
          <p:cNvSpPr txBox="1"/>
          <p:nvPr/>
        </p:nvSpPr>
        <p:spPr>
          <a:xfrm>
            <a:off x="217358" y="3563076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C6ECA69D-EE46-E644-0393-71377CEDDBC7}"/>
              </a:ext>
            </a:extLst>
          </p:cNvPr>
          <p:cNvSpPr/>
          <p:nvPr/>
        </p:nvSpPr>
        <p:spPr>
          <a:xfrm>
            <a:off x="1399254" y="2214636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7FE5EC31-E255-D0A2-E42B-27C5E7631D29}"/>
              </a:ext>
            </a:extLst>
          </p:cNvPr>
          <p:cNvSpPr/>
          <p:nvPr/>
        </p:nvSpPr>
        <p:spPr>
          <a:xfrm>
            <a:off x="1784824" y="223053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65E06BCB-A039-D978-7A3A-7D11205118FF}"/>
              </a:ext>
            </a:extLst>
          </p:cNvPr>
          <p:cNvSpPr/>
          <p:nvPr/>
        </p:nvSpPr>
        <p:spPr>
          <a:xfrm>
            <a:off x="2170394" y="223053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D53AEE3-AC60-D3D9-DB28-992D1601652B}"/>
              </a:ext>
            </a:extLst>
          </p:cNvPr>
          <p:cNvSpPr/>
          <p:nvPr/>
        </p:nvSpPr>
        <p:spPr>
          <a:xfrm>
            <a:off x="2562298" y="223053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0472ACCF-4B46-AAAE-8A4B-3DDE60BA3554}"/>
              </a:ext>
            </a:extLst>
          </p:cNvPr>
          <p:cNvSpPr/>
          <p:nvPr/>
        </p:nvSpPr>
        <p:spPr>
          <a:xfrm>
            <a:off x="2941186" y="224181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8BA0BE4E-9067-4E17-6A1B-9A0720B696DA}"/>
              </a:ext>
            </a:extLst>
          </p:cNvPr>
          <p:cNvSpPr/>
          <p:nvPr/>
        </p:nvSpPr>
        <p:spPr>
          <a:xfrm>
            <a:off x="3328956" y="223053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F1C0983B-79E4-88A3-1571-66D23AE49608}"/>
              </a:ext>
            </a:extLst>
          </p:cNvPr>
          <p:cNvSpPr/>
          <p:nvPr/>
        </p:nvSpPr>
        <p:spPr>
          <a:xfrm>
            <a:off x="3707844" y="2222529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8FD47EF8-3A16-B9D5-3902-E41BDC82AA44}"/>
              </a:ext>
            </a:extLst>
          </p:cNvPr>
          <p:cNvSpPr/>
          <p:nvPr/>
        </p:nvSpPr>
        <p:spPr>
          <a:xfrm>
            <a:off x="4093414" y="2219768"/>
            <a:ext cx="233899" cy="3915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FDA9B7-A5B2-4CBD-FACD-782A82130DCA}"/>
              </a:ext>
            </a:extLst>
          </p:cNvPr>
          <p:cNvSpPr txBox="1"/>
          <p:nvPr/>
        </p:nvSpPr>
        <p:spPr>
          <a:xfrm>
            <a:off x="4643440" y="2244697"/>
            <a:ext cx="39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E597E4-BE74-ABEE-68BA-3E0E261B11EF}"/>
              </a:ext>
            </a:extLst>
          </p:cNvPr>
          <p:cNvSpPr txBox="1"/>
          <p:nvPr/>
        </p:nvSpPr>
        <p:spPr>
          <a:xfrm>
            <a:off x="4629317" y="2955914"/>
            <a:ext cx="39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D69650-C237-DB70-92E5-82EC7DE39A19}"/>
              </a:ext>
            </a:extLst>
          </p:cNvPr>
          <p:cNvSpPr txBox="1"/>
          <p:nvPr/>
        </p:nvSpPr>
        <p:spPr>
          <a:xfrm>
            <a:off x="4627697" y="3551298"/>
            <a:ext cx="39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FB6061-2F38-45C1-F442-9C18C525B34A}"/>
              </a:ext>
            </a:extLst>
          </p:cNvPr>
          <p:cNvSpPr txBox="1"/>
          <p:nvPr/>
        </p:nvSpPr>
        <p:spPr>
          <a:xfrm>
            <a:off x="4639486" y="4095089"/>
            <a:ext cx="39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78230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{42C5BB44-5379-CE41-B48A-62CC66978C3D}tf10001079</Template>
  <TotalTime>505</TotalTime>
  <Words>950</Words>
  <Application>Microsoft Macintosh PowerPoint</Application>
  <PresentationFormat>Widescreen</PresentationFormat>
  <Paragraphs>317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Aharoni</vt:lpstr>
      <vt:lpstr>Arial</vt:lpstr>
      <vt:lpstr>Calibri</vt:lpstr>
      <vt:lpstr>Cambria Math</vt:lpstr>
      <vt:lpstr>Century Gothic</vt:lpstr>
      <vt:lpstr>Charter</vt:lpstr>
      <vt:lpstr>Google Sans</vt:lpstr>
      <vt:lpstr>Nimbus Roman No9 L</vt:lpstr>
      <vt:lpstr>Trebuchet MS</vt:lpstr>
      <vt:lpstr>Vapor Trail</vt:lpstr>
      <vt:lpstr>Applications for Precision Time Synchronization in Data Centers</vt:lpstr>
      <vt:lpstr>Motivation</vt:lpstr>
      <vt:lpstr>The Evolution of Cells</vt:lpstr>
      <vt:lpstr>How to Provide Sync. and Synt.</vt:lpstr>
      <vt:lpstr>Once you HAVE SYNC</vt:lpstr>
      <vt:lpstr>What Can we do with all of this</vt:lpstr>
      <vt:lpstr>The Evolution of LLMs</vt:lpstr>
      <vt:lpstr>Family of State Machines</vt:lpstr>
      <vt:lpstr>Simplified Application for stochastic Matrix</vt:lpstr>
      <vt:lpstr>Class 1: Running Events at A specific time</vt:lpstr>
      <vt:lpstr>Class 3: Heterogeneity and Runtime Alignment</vt:lpstr>
      <vt:lpstr>Class 2: Associate Events Between Machines </vt:lpstr>
      <vt:lpstr>Class 4: Minimize Network Congestion</vt:lpstr>
      <vt:lpstr>Class 1: Consensus in Distributed Databases </vt:lpstr>
      <vt:lpstr>How can we do all of this</vt:lpstr>
      <vt:lpstr>State of the ART</vt:lpstr>
      <vt:lpstr>Latest Open-Source Hardware</vt:lpstr>
      <vt:lpstr>Latest Open-Source Hardware</vt:lpstr>
      <vt:lpstr>Conclusion</vt:lpstr>
      <vt:lpstr>Let’s learn from the Cells!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for Precision Time Sync</dc:title>
  <dc:creator>Ahmad Byagowi</dc:creator>
  <cp:lastModifiedBy>Ahmad Byagowi</cp:lastModifiedBy>
  <cp:revision>23</cp:revision>
  <dcterms:created xsi:type="dcterms:W3CDTF">2023-09-14T13:07:06Z</dcterms:created>
  <dcterms:modified xsi:type="dcterms:W3CDTF">2023-11-14T15:38:19Z</dcterms:modified>
</cp:coreProperties>
</file>