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7"/>
  </p:notesMasterIdLst>
  <p:handoutMasterIdLst>
    <p:handoutMasterId r:id="rId8"/>
  </p:handoutMasterIdLst>
  <p:sldIdLst>
    <p:sldId id="359" r:id="rId2"/>
    <p:sldId id="403" r:id="rId3"/>
    <p:sldId id="404" r:id="rId4"/>
    <p:sldId id="406" r:id="rId5"/>
    <p:sldId id="405" r:id="rId6"/>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45"/>
  </p:normalViewPr>
  <p:slideViewPr>
    <p:cSldViewPr snapToGrid="0">
      <p:cViewPr varScale="1">
        <p:scale>
          <a:sx n="72" d="100"/>
          <a:sy n="72" d="100"/>
        </p:scale>
        <p:origin x="1080" y="52"/>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10/22/2020</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10/22/2020</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smtClean="0"/>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smtClean="0"/>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smtClean="0"/>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smtClean="0"/>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smtClean="0"/>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smtClean="0"/>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smtClean="0"/>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3.xm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E465C-B870-4A44-8B33-B9742CDA1128}"/>
              </a:ext>
            </a:extLst>
          </p:cNvPr>
          <p:cNvSpPr>
            <a:spLocks noGrp="1"/>
          </p:cNvSpPr>
          <p:nvPr>
            <p:ph type="ctrTitle"/>
          </p:nvPr>
        </p:nvSpPr>
        <p:spPr>
          <a:xfrm>
            <a:off x="342900" y="1338572"/>
            <a:ext cx="3994208" cy="1790700"/>
          </a:xfrm>
        </p:spPr>
        <p:txBody>
          <a:bodyPr>
            <a:normAutofit/>
          </a:bodyPr>
          <a:lstStyle/>
          <a:p>
            <a:r>
              <a:rPr lang="en-US" altLang="en-US" sz="2000" dirty="0" err="1" smtClean="0"/>
              <a:t>Ieee</a:t>
            </a:r>
            <a:r>
              <a:rPr lang="en-US" altLang="en-US" sz="2000" dirty="0" smtClean="0"/>
              <a:t> </a:t>
            </a:r>
            <a:r>
              <a:rPr lang="en-US" altLang="en-US" sz="2000" dirty="0" err="1" smtClean="0"/>
              <a:t>sa</a:t>
            </a:r>
            <a:r>
              <a:rPr lang="en-US" altLang="en-US" sz="2000" dirty="0" smtClean="0"/>
              <a:t> patent policy</a:t>
            </a:r>
            <a:endParaRPr lang="en-US" dirty="0"/>
          </a:p>
        </p:txBody>
      </p:sp>
      <p:sp>
        <p:nvSpPr>
          <p:cNvPr id="3" name="Subtitle 2">
            <a:extLst>
              <a:ext uri="{FF2B5EF4-FFF2-40B4-BE49-F238E27FC236}">
                <a16:creationId xmlns:a16="http://schemas.microsoft.com/office/drawing/2014/main" id="{C7C27634-6150-5C4C-8564-7A1D1D87809C}"/>
              </a:ext>
            </a:extLst>
          </p:cNvPr>
          <p:cNvSpPr>
            <a:spLocks noGrp="1"/>
          </p:cNvSpPr>
          <p:nvPr>
            <p:ph type="subTitle" idx="1"/>
          </p:nvPr>
        </p:nvSpPr>
        <p:spPr/>
        <p:txBody>
          <a:bodyPr>
            <a:normAutofit/>
          </a:bodyPr>
          <a:lstStyle/>
          <a:p>
            <a:pPr fontAlgn="auto">
              <a:spcAft>
                <a:spcPts val="0"/>
              </a:spcAft>
              <a:defRPr/>
            </a:pPr>
            <a:r>
              <a:rPr lang="en-US" dirty="0" smtClean="0"/>
              <a:t>january 2018</a:t>
            </a:r>
            <a:endParaRPr lang="en-US" dirty="0"/>
          </a:p>
        </p:txBody>
      </p:sp>
    </p:spTree>
    <p:extLst>
      <p:ext uri="{BB962C8B-B14F-4D97-AF65-F5344CB8AC3E}">
        <p14:creationId xmlns:p14="http://schemas.microsoft.com/office/powerpoint/2010/main" val="3634196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367792"/>
            <a:ext cx="6172200" cy="3262312"/>
          </a:xfrm>
        </p:spPr>
        <p:txBody>
          <a:bodyPr>
            <a:normAutofit fontScale="62500" lnSpcReduction="20000"/>
          </a:bodyPr>
          <a:lstStyle/>
          <a:p>
            <a:pPr>
              <a:buClr>
                <a:srgbClr val="00B5E2"/>
              </a:buClr>
            </a:pPr>
            <a:r>
              <a:rPr lang="en-US" altLang="en-US" sz="2300" dirty="0">
                <a:latin typeface="Montserrat" panose="00000500000000000000" pitchFamily="2" charset="0"/>
                <a:cs typeface="Calibri" panose="020F0502020204030204" pitchFamily="34" charset="0"/>
              </a:rPr>
              <a:t>Participants have a duty to inform the </a:t>
            </a:r>
            <a:r>
              <a:rPr lang="en-US" altLang="en-US" sz="2300" dirty="0" smtClean="0">
                <a:latin typeface="Montserrat" panose="00000500000000000000" pitchFamily="2" charset="0"/>
                <a:cs typeface="Calibri" panose="020F0502020204030204" pitchFamily="34" charset="0"/>
              </a:rPr>
              <a:t>IEEE</a:t>
            </a:r>
          </a:p>
          <a:p>
            <a:pPr>
              <a:buClr>
                <a:srgbClr val="00B5E2"/>
              </a:buClr>
            </a:pPr>
            <a:endParaRPr lang="en-US" altLang="en-US" sz="1400" b="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Participants </a:t>
            </a:r>
            <a:r>
              <a:rPr lang="en-US" altLang="en-US" sz="2000" u="sng" dirty="0">
                <a:latin typeface="Montserrat" panose="00000500000000000000" pitchFamily="2" charset="0"/>
              </a:rPr>
              <a:t>shall</a:t>
            </a:r>
            <a:r>
              <a:rPr lang="en-US" altLang="en-US" sz="2000" dirty="0">
                <a:latin typeface="Montserrat" panose="00000500000000000000" pitchFamily="2"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altLang="en-US" sz="2000" dirty="0" smtClean="0">
                <a:latin typeface="Montserrat" panose="00000500000000000000" pitchFamily="2" charset="0"/>
              </a:rPr>
              <a:t>represents.</a:t>
            </a:r>
            <a:endParaRPr lang="en-US" altLang="en-US" sz="200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smtClean="0">
                <a:latin typeface="Montserrat" panose="00000500000000000000" pitchFamily="2" charset="0"/>
              </a:rPr>
              <a:t>Participants </a:t>
            </a:r>
            <a:r>
              <a:rPr lang="en-US" altLang="en-US" sz="2000" u="sng" dirty="0">
                <a:latin typeface="Montserrat" panose="00000500000000000000" pitchFamily="2" charset="0"/>
              </a:rPr>
              <a:t>should </a:t>
            </a:r>
            <a:r>
              <a:rPr lang="en-US" altLang="en-US" sz="2000" dirty="0">
                <a:latin typeface="Montserrat" panose="00000500000000000000" pitchFamily="2" charset="0"/>
              </a:rPr>
              <a:t>inform the IEEE (or cause the IEEE to be informed) of the identity of any other holders of potential Essential Patent </a:t>
            </a:r>
            <a:r>
              <a:rPr lang="en-US" altLang="en-US" sz="2000" dirty="0" smtClean="0">
                <a:latin typeface="Montserrat" panose="00000500000000000000" pitchFamily="2" charset="0"/>
              </a:rPr>
              <a:t>Claims.</a:t>
            </a:r>
            <a:endParaRPr lang="en-US" altLang="en-US" sz="200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Early identification of holders of potential Essential Patent Claims is </a:t>
            </a:r>
            <a:r>
              <a:rPr lang="en-US" altLang="en-US" sz="2000" dirty="0" smtClean="0">
                <a:latin typeface="Montserrat" panose="00000500000000000000" pitchFamily="2" charset="0"/>
              </a:rPr>
              <a:t>encouraged.</a:t>
            </a:r>
            <a:endParaRPr lang="en-US" altLang="en-US" sz="2000" dirty="0">
              <a:latin typeface="Montserrat" panose="00000500000000000000" pitchFamily="2" charset="0"/>
            </a:endParaRP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2</a:t>
            </a:fld>
            <a:endParaRPr lang="en-US" altLang="en-US"/>
          </a:p>
        </p:txBody>
      </p:sp>
    </p:spTree>
    <p:extLst>
      <p:ext uri="{BB962C8B-B14F-4D97-AF65-F5344CB8AC3E}">
        <p14:creationId xmlns:p14="http://schemas.microsoft.com/office/powerpoint/2010/main" val="69369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367792"/>
            <a:ext cx="6172200" cy="3262312"/>
          </a:xfrm>
        </p:spPr>
        <p:txBody>
          <a:bodyPr>
            <a:normAutofit fontScale="62500" lnSpcReduction="20000"/>
          </a:bodyPr>
          <a:lstStyle/>
          <a:p>
            <a:pPr>
              <a:buClr>
                <a:srgbClr val="00B5E2"/>
              </a:buClr>
            </a:pPr>
            <a:r>
              <a:rPr lang="en-US" altLang="en-US" sz="2300" dirty="0" smtClean="0">
                <a:latin typeface="Montserrat" panose="00000500000000000000" pitchFamily="2" charset="0"/>
                <a:cs typeface="Calibri" panose="020F0502020204030204" pitchFamily="34" charset="0"/>
              </a:rPr>
              <a:t>Ways to </a:t>
            </a:r>
            <a:r>
              <a:rPr lang="en-US" altLang="en-US" sz="2300" dirty="0">
                <a:latin typeface="Montserrat" panose="00000500000000000000" pitchFamily="2" charset="0"/>
                <a:cs typeface="Calibri" panose="020F0502020204030204" pitchFamily="34" charset="0"/>
              </a:rPr>
              <a:t>inform the </a:t>
            </a:r>
            <a:r>
              <a:rPr lang="en-US" altLang="en-US" sz="2300" dirty="0" smtClean="0">
                <a:latin typeface="Montserrat" panose="00000500000000000000" pitchFamily="2" charset="0"/>
                <a:cs typeface="Calibri" panose="020F0502020204030204" pitchFamily="34" charset="0"/>
              </a:rPr>
              <a:t>IEEE</a:t>
            </a:r>
          </a:p>
          <a:p>
            <a:pPr>
              <a:buClr>
                <a:srgbClr val="00B5E2"/>
              </a:buClr>
            </a:pPr>
            <a:endParaRPr lang="en-US" altLang="en-US" sz="1400" b="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Cause an LOA to be submitted to the IEEE SA (patcom@ieee.org); or</a:t>
            </a: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Provide the chair of this group with the identity of the holder(s) of any and all such claims as soon as possible; </a:t>
            </a:r>
            <a:r>
              <a:rPr lang="en-US" altLang="en-US" sz="2000" dirty="0" smtClean="0">
                <a:latin typeface="Montserrat" panose="00000500000000000000" pitchFamily="2" charset="0"/>
              </a:rPr>
              <a:t>or</a:t>
            </a:r>
          </a:p>
          <a:p>
            <a:pPr marL="171450" lvl="1" indent="-171450">
              <a:lnSpc>
                <a:spcPct val="150000"/>
              </a:lnSpc>
              <a:spcBef>
                <a:spcPts val="563"/>
              </a:spcBef>
              <a:buClr>
                <a:srgbClr val="00B5E2"/>
              </a:buClr>
              <a:buFont typeface="Wingdings" panose="05000000000000000000" pitchFamily="2" charset="2"/>
              <a:buChar char="§"/>
            </a:pPr>
            <a:r>
              <a:rPr lang="en-US" altLang="en-US" sz="2000" dirty="0" smtClean="0">
                <a:latin typeface="Montserrat" panose="00000500000000000000" pitchFamily="2" charset="0"/>
              </a:rPr>
              <a:t>Speak </a:t>
            </a:r>
            <a:r>
              <a:rPr lang="en-US" altLang="en-US" sz="2000" dirty="0">
                <a:latin typeface="Montserrat" panose="00000500000000000000" pitchFamily="2" charset="0"/>
              </a:rPr>
              <a:t>up now and respond to </a:t>
            </a:r>
            <a:r>
              <a:rPr lang="en-US" altLang="en-US" sz="2000" b="1" dirty="0">
                <a:latin typeface="Montserrat" panose="00000500000000000000" pitchFamily="2" charset="0"/>
              </a:rPr>
              <a:t>this Call </a:t>
            </a:r>
            <a:r>
              <a:rPr lang="en-US" altLang="en-US" sz="2000" dirty="0">
                <a:latin typeface="Montserrat" panose="00000500000000000000" pitchFamily="2" charset="0"/>
              </a:rPr>
              <a:t>for Potentially Essential </a:t>
            </a:r>
            <a:r>
              <a:rPr lang="en-US" altLang="en-US" sz="2000" dirty="0" smtClean="0">
                <a:latin typeface="Montserrat" panose="00000500000000000000" pitchFamily="2" charset="0"/>
              </a:rPr>
              <a:t>Patents</a:t>
            </a:r>
          </a:p>
          <a:p>
            <a:pPr marL="425054" lvl="2" indent="-342900">
              <a:lnSpc>
                <a:spcPct val="150000"/>
              </a:lnSpc>
              <a:spcBef>
                <a:spcPts val="563"/>
              </a:spcBef>
              <a:buClr>
                <a:srgbClr val="00B5E2"/>
              </a:buClr>
              <a:buFont typeface="Courier New" panose="02070309020205020404" pitchFamily="49" charset="0"/>
              <a:buChar char="o"/>
            </a:pPr>
            <a:r>
              <a:rPr lang="en-US" altLang="en-US" sz="1900" b="0" dirty="0" smtClean="0">
                <a:latin typeface="Montserrat" panose="00000500000000000000" pitchFamily="2" charset="0"/>
                <a:cs typeface="Calibri" pitchFamily="34" charset="0"/>
              </a:rPr>
              <a:t>If </a:t>
            </a:r>
            <a:r>
              <a:rPr lang="en-US" altLang="en-US" sz="1900" b="0" dirty="0">
                <a:latin typeface="Montserrat" panose="00000500000000000000" pitchFamily="2"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a:t>
            </a:r>
            <a:r>
              <a:rPr lang="en-US" altLang="en-US" sz="1900" b="1" dirty="0">
                <a:latin typeface="Montserrat" panose="00000500000000000000" pitchFamily="2" charset="0"/>
                <a:cs typeface="Calibri" pitchFamily="34" charset="0"/>
              </a:rPr>
              <a:t>Letter of Assurance</a:t>
            </a:r>
            <a:r>
              <a:rPr lang="en-US" altLang="en-US" sz="1900" b="0" dirty="0">
                <a:latin typeface="Montserrat" panose="00000500000000000000" pitchFamily="2" charset="0"/>
                <a:cs typeface="Calibri" pitchFamily="34" charset="0"/>
              </a:rPr>
              <a:t>, please respond at this time by providing relevant information to the WG Chair</a:t>
            </a:r>
            <a:r>
              <a:rPr lang="en-US" altLang="en-US" sz="1900" b="0" dirty="0" smtClean="0">
                <a:latin typeface="Montserrat" panose="00000500000000000000" pitchFamily="2" charset="0"/>
              </a:rPr>
              <a:t>.</a:t>
            </a:r>
            <a:endParaRPr lang="en-US" altLang="en-US" sz="1900" b="0" dirty="0">
              <a:latin typeface="Montserrat" panose="00000500000000000000" pitchFamily="2" charset="0"/>
            </a:endParaRP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3</a:t>
            </a:fld>
            <a:endParaRPr lang="en-US" altLang="en-US"/>
          </a:p>
        </p:txBody>
      </p:sp>
    </p:spTree>
    <p:extLst>
      <p:ext uri="{BB962C8B-B14F-4D97-AF65-F5344CB8AC3E}">
        <p14:creationId xmlns:p14="http://schemas.microsoft.com/office/powerpoint/2010/main" val="543539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367792"/>
            <a:ext cx="6172200" cy="3262312"/>
          </a:xfrm>
        </p:spPr>
        <p:txBody>
          <a:bodyPr>
            <a:normAutofit fontScale="55000" lnSpcReduction="20000"/>
          </a:bodyPr>
          <a:lstStyle/>
          <a:p>
            <a:pPr>
              <a:buClr>
                <a:srgbClr val="00B5E2"/>
              </a:buClr>
            </a:pPr>
            <a:r>
              <a:rPr lang="en-US" altLang="en-US" sz="2900" dirty="0" smtClean="0">
                <a:latin typeface="Montserrat" panose="00000500000000000000" pitchFamily="2" charset="0"/>
                <a:cs typeface="Calibri" panose="020F0502020204030204" pitchFamily="34" charset="0"/>
              </a:rPr>
              <a:t>Additional Patent Related Information</a:t>
            </a:r>
          </a:p>
          <a:p>
            <a:pPr>
              <a:buClr>
                <a:srgbClr val="00B5E2"/>
              </a:buClr>
            </a:pPr>
            <a:endParaRPr lang="en-US" altLang="en-US" sz="1400" b="0" dirty="0">
              <a:latin typeface="Montserrat" panose="00000500000000000000" pitchFamily="2" charset="0"/>
            </a:endParaRPr>
          </a:p>
          <a:p>
            <a:pPr marL="0" lvl="1" indent="0">
              <a:lnSpc>
                <a:spcPct val="150000"/>
              </a:lnSpc>
              <a:spcBef>
                <a:spcPts val="563"/>
              </a:spcBef>
              <a:buClr>
                <a:srgbClr val="00B5E2"/>
              </a:buClr>
            </a:pPr>
            <a:r>
              <a:rPr lang="en-US" altLang="en-US" sz="2500" dirty="0">
                <a:latin typeface="Montserrat" panose="00000500000000000000" pitchFamily="2" charset="0"/>
              </a:rPr>
              <a:t>The patent policy and the procedures used to execute that policy are documented in the:</a:t>
            </a:r>
          </a:p>
          <a:p>
            <a:pPr marL="171450" lvl="1" indent="-171450">
              <a:lnSpc>
                <a:spcPct val="150000"/>
              </a:lnSpc>
              <a:spcBef>
                <a:spcPts val="563"/>
              </a:spcBef>
              <a:buClr>
                <a:srgbClr val="00B5E2"/>
              </a:buClr>
              <a:buFont typeface="Wingdings" panose="05000000000000000000" pitchFamily="2" charset="2"/>
              <a:buChar char="§"/>
            </a:pPr>
            <a:r>
              <a:rPr lang="en-US" altLang="en-US" sz="2200" b="1" dirty="0">
                <a:latin typeface="Montserrat" panose="00000500000000000000" pitchFamily="2" charset="0"/>
              </a:rPr>
              <a:t>IEEE SA Standards Board Bylaws </a:t>
            </a:r>
            <a:r>
              <a:rPr lang="en-US" altLang="en-US" sz="2200" b="1" dirty="0" smtClean="0">
                <a:latin typeface="Montserrat" panose="00000500000000000000" pitchFamily="2" charset="0"/>
                <a:hlinkClick r:id="rId2"/>
              </a:rPr>
              <a:t>http</a:t>
            </a:r>
            <a:r>
              <a:rPr lang="en-US" altLang="en-US" sz="2200" b="1" dirty="0">
                <a:latin typeface="Montserrat" panose="00000500000000000000" pitchFamily="2" charset="0"/>
                <a:hlinkClick r:id="rId2"/>
              </a:rPr>
              <a:t>://</a:t>
            </a:r>
            <a:r>
              <a:rPr lang="en-US" altLang="en-US" sz="2200" b="1" dirty="0" smtClean="0">
                <a:latin typeface="Montserrat" panose="00000500000000000000" pitchFamily="2" charset="0"/>
                <a:hlinkClick r:id="rId2"/>
              </a:rPr>
              <a:t>standards.ieee.org/develop/policies/bylaws/sect6-7.html#6</a:t>
            </a:r>
            <a:endParaRPr lang="en-US" altLang="en-US" sz="2200" b="1"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200" b="1" dirty="0" smtClean="0">
                <a:latin typeface="Montserrat" panose="00000500000000000000" pitchFamily="2" charset="0"/>
              </a:rPr>
              <a:t>IEEE </a:t>
            </a:r>
            <a:r>
              <a:rPr lang="en-US" altLang="en-US" sz="2200" b="1" dirty="0">
                <a:latin typeface="Montserrat" panose="00000500000000000000" pitchFamily="2" charset="0"/>
              </a:rPr>
              <a:t>SA Standards Board Operations Manual </a:t>
            </a:r>
            <a:r>
              <a:rPr lang="en-US" altLang="en-US" sz="2200" b="1" dirty="0" smtClean="0">
                <a:latin typeface="Montserrat" panose="00000500000000000000" pitchFamily="2" charset="0"/>
                <a:hlinkClick r:id="rId3"/>
              </a:rPr>
              <a:t>http</a:t>
            </a:r>
            <a:r>
              <a:rPr lang="en-US" altLang="en-US" sz="2200" b="1" dirty="0">
                <a:latin typeface="Montserrat" panose="00000500000000000000" pitchFamily="2" charset="0"/>
                <a:hlinkClick r:id="rId3"/>
              </a:rPr>
              <a:t>://</a:t>
            </a:r>
            <a:r>
              <a:rPr lang="en-US" altLang="en-US" sz="2200" b="1" dirty="0" smtClean="0">
                <a:latin typeface="Montserrat" panose="00000500000000000000" pitchFamily="2" charset="0"/>
                <a:hlinkClick r:id="rId3"/>
              </a:rPr>
              <a:t>standards.ieee.org/develop/policies/opman/sect6.html#6.3</a:t>
            </a:r>
            <a:endParaRPr lang="en-US" altLang="en-US" sz="2200" b="1" dirty="0" smtClean="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200" b="1" dirty="0" smtClean="0">
                <a:latin typeface="Montserrat" panose="00000500000000000000" pitchFamily="2" charset="0"/>
              </a:rPr>
              <a:t>Material </a:t>
            </a:r>
            <a:r>
              <a:rPr lang="en-US" altLang="en-US" sz="2200" b="1" dirty="0">
                <a:latin typeface="Montserrat" panose="00000500000000000000" pitchFamily="2" charset="0"/>
              </a:rPr>
              <a:t>about the patent policy is available at </a:t>
            </a:r>
            <a:r>
              <a:rPr lang="en-US" altLang="en-US" sz="2200" b="1" dirty="0" smtClean="0">
                <a:latin typeface="Montserrat" panose="00000500000000000000" pitchFamily="2" charset="0"/>
                <a:hlinkClick r:id="rId4"/>
              </a:rPr>
              <a:t>http</a:t>
            </a:r>
            <a:r>
              <a:rPr lang="en-US" altLang="en-US" sz="2200" b="1" dirty="0">
                <a:latin typeface="Montserrat" panose="00000500000000000000" pitchFamily="2" charset="0"/>
                <a:hlinkClick r:id="rId4"/>
              </a:rPr>
              <a:t>://</a:t>
            </a:r>
            <a:r>
              <a:rPr lang="en-US" altLang="en-US" sz="2200" b="1" dirty="0" smtClean="0">
                <a:latin typeface="Montserrat" panose="00000500000000000000" pitchFamily="2" charset="0"/>
                <a:hlinkClick r:id="rId4"/>
              </a:rPr>
              <a:t>standards.ieee.org/about/sasb/patcom/materials.html</a:t>
            </a:r>
            <a:endParaRPr lang="en-US" altLang="en-US" sz="2200" b="1" dirty="0" smtClean="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endParaRPr lang="en-US" altLang="en-US" sz="2000" b="1" dirty="0">
              <a:latin typeface="Montserrat" panose="00000500000000000000" pitchFamily="2" charset="0"/>
            </a:endParaRPr>
          </a:p>
          <a:p>
            <a:pPr lvl="1">
              <a:spcBef>
                <a:spcPct val="0"/>
              </a:spcBef>
            </a:pPr>
            <a:r>
              <a:rPr lang="en-US" altLang="en-US" sz="2200" b="1" dirty="0">
                <a:latin typeface="Montserrat" panose="00000500000000000000" pitchFamily="2" charset="0"/>
              </a:rPr>
              <a:t>If you have questions, contact the IEEE-SA Standards Board Patent Committee Administrator at patcom@ieee.org</a:t>
            </a: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4</a:t>
            </a:fld>
            <a:endParaRPr lang="en-US" altLang="en-US"/>
          </a:p>
        </p:txBody>
      </p:sp>
    </p:spTree>
    <p:extLst>
      <p:ext uri="{BB962C8B-B14F-4D97-AF65-F5344CB8AC3E}">
        <p14:creationId xmlns:p14="http://schemas.microsoft.com/office/powerpoint/2010/main" val="81076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091953"/>
            <a:ext cx="6172200" cy="3538151"/>
          </a:xfrm>
        </p:spPr>
        <p:txBody>
          <a:bodyPr>
            <a:normAutofit fontScale="25000" lnSpcReduction="20000"/>
          </a:bodyPr>
          <a:lstStyle/>
          <a:p>
            <a:pPr>
              <a:buClr>
                <a:srgbClr val="00B5E2"/>
              </a:buClr>
            </a:pPr>
            <a:r>
              <a:rPr lang="en-US" altLang="en-US" sz="5600" dirty="0" smtClean="0">
                <a:latin typeface="Montserrat" panose="00000500000000000000" pitchFamily="2" charset="0"/>
                <a:cs typeface="Calibri" panose="020F0502020204030204" pitchFamily="34" charset="0"/>
              </a:rPr>
              <a:t>Other Guidelines for IEEE Working Group Meetings</a:t>
            </a:r>
          </a:p>
          <a:p>
            <a:pPr>
              <a:buClr>
                <a:srgbClr val="00B5E2"/>
              </a:buClr>
            </a:pPr>
            <a:endParaRPr lang="en-US" altLang="en-US" sz="1400" b="0" dirty="0">
              <a:latin typeface="Montserrat" panose="00000500000000000000" pitchFamily="2" charset="0"/>
            </a:endParaRPr>
          </a:p>
          <a:p>
            <a:pPr marL="0" lvl="1" indent="0">
              <a:lnSpc>
                <a:spcPct val="150000"/>
              </a:lnSpc>
              <a:spcBef>
                <a:spcPts val="563"/>
              </a:spcBef>
              <a:buClr>
                <a:srgbClr val="00B5E2"/>
              </a:buClr>
            </a:pPr>
            <a:r>
              <a:rPr lang="en-US" altLang="en-US" sz="3400" b="1" dirty="0">
                <a:latin typeface="Montserrat" panose="00000500000000000000" pitchFamily="2" charset="0"/>
              </a:rPr>
              <a:t>All IEEE SA standards meetings shall be conducted in compliance with all applicable laws, including antitrust and competition laws. </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the interpretation, validity, or essentiality of patents/patent claims. </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specific license rates, terms, or conditions.</a:t>
            </a:r>
          </a:p>
          <a:p>
            <a:pPr marL="425054" lvl="2" indent="-342900">
              <a:lnSpc>
                <a:spcPct val="150000"/>
              </a:lnSpc>
              <a:spcBef>
                <a:spcPts val="563"/>
              </a:spcBef>
              <a:buClr>
                <a:srgbClr val="00B5E2"/>
              </a:buClr>
              <a:buFont typeface="Courier New" panose="02070309020205020404" pitchFamily="49" charset="0"/>
              <a:buChar char="o"/>
            </a:pPr>
            <a:r>
              <a:rPr lang="en-US" altLang="en-US" sz="3600" dirty="0">
                <a:latin typeface="Montserrat" panose="00000500000000000000" pitchFamily="2" charset="0"/>
              </a:rPr>
              <a:t>Relative costs of different technical approaches that include relative costs of patent licensing terms may be discussed in standards development meetings. </a:t>
            </a:r>
            <a:endParaRPr lang="en-US" altLang="en-US" sz="3600" dirty="0" smtClean="0">
              <a:latin typeface="Montserrat" panose="00000500000000000000" pitchFamily="2" charset="0"/>
            </a:endParaRPr>
          </a:p>
          <a:p>
            <a:pPr marL="554832" lvl="3" indent="-342900">
              <a:lnSpc>
                <a:spcPct val="150000"/>
              </a:lnSpc>
              <a:spcBef>
                <a:spcPts val="563"/>
              </a:spcBef>
              <a:buClr>
                <a:srgbClr val="00B5E2"/>
              </a:buClr>
              <a:buFont typeface="Arial" panose="020B0604020202020204" pitchFamily="34" charset="0"/>
              <a:buChar char="•"/>
            </a:pPr>
            <a:r>
              <a:rPr lang="en-GB" altLang="en-US" sz="3600" dirty="0" smtClean="0">
                <a:latin typeface="Montserrat" panose="00000500000000000000" pitchFamily="2" charset="0"/>
              </a:rPr>
              <a:t>Technical </a:t>
            </a:r>
            <a:r>
              <a:rPr lang="en-GB" altLang="en-US" sz="3600" dirty="0">
                <a:latin typeface="Montserrat" panose="00000500000000000000" pitchFamily="2" charset="0"/>
              </a:rPr>
              <a:t>considerations remain the primary </a:t>
            </a:r>
            <a:r>
              <a:rPr lang="en-GB" altLang="en-US" sz="3600" dirty="0" smtClean="0">
                <a:latin typeface="Montserrat" panose="00000500000000000000" pitchFamily="2" charset="0"/>
              </a:rPr>
              <a:t>focus.</a:t>
            </a:r>
            <a:endParaRPr lang="en-US" altLang="en-US" sz="360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or engage in the fixing of product prices, allocation of customers, or division of sales markets.</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the status or substance of ongoing or threatened litigation.</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be silent if inappropriate topics are discussed … do formally object</a:t>
            </a:r>
            <a:r>
              <a:rPr lang="en-US" altLang="en-US" sz="3600" dirty="0" smtClean="0">
                <a:latin typeface="Montserrat" panose="00000500000000000000" pitchFamily="2" charset="0"/>
              </a:rPr>
              <a:t>.</a:t>
            </a:r>
            <a:endParaRPr lang="en-US" altLang="en-US" sz="3600" dirty="0">
              <a:latin typeface="Montserrat" panose="00000500000000000000" pitchFamily="2" charset="0"/>
            </a:endParaRPr>
          </a:p>
          <a:p>
            <a:pPr algn="ctr">
              <a:lnSpc>
                <a:spcPct val="80000"/>
              </a:lnSpc>
              <a:buFont typeface="Monotype Sorts"/>
              <a:buNone/>
              <a:defRPr/>
            </a:pPr>
            <a:endParaRPr lang="en-US" altLang="en-US" sz="3200" dirty="0" smtClean="0">
              <a:latin typeface="Montserrat" panose="00000500000000000000" pitchFamily="2" charset="0"/>
              <a:cs typeface="Calibri" panose="020F0502020204030204" pitchFamily="34" charset="0"/>
            </a:endParaRPr>
          </a:p>
          <a:p>
            <a:pPr>
              <a:lnSpc>
                <a:spcPct val="120000"/>
              </a:lnSpc>
              <a:buFont typeface="Monotype Sorts"/>
              <a:buNone/>
              <a:defRPr/>
            </a:pPr>
            <a:r>
              <a:rPr lang="en-US" altLang="en-US" sz="3600" dirty="0" smtClean="0">
                <a:latin typeface="Montserrat" panose="00000500000000000000" pitchFamily="2" charset="0"/>
                <a:cs typeface="Calibri" panose="020F0502020204030204" pitchFamily="34" charset="0"/>
              </a:rPr>
              <a:t>For </a:t>
            </a:r>
            <a:r>
              <a:rPr lang="en-US" altLang="en-US" sz="3600" dirty="0">
                <a:latin typeface="Montserrat" panose="00000500000000000000" pitchFamily="2" charset="0"/>
                <a:cs typeface="Calibri" panose="020F0502020204030204" pitchFamily="34" charset="0"/>
              </a:rPr>
              <a:t>more details, see </a:t>
            </a:r>
            <a:r>
              <a:rPr lang="en-US" altLang="en-US" sz="3600" i="1" dirty="0">
                <a:latin typeface="Montserrat" panose="00000500000000000000" pitchFamily="2" charset="0"/>
                <a:cs typeface="Calibri" panose="020F0502020204030204" pitchFamily="34" charset="0"/>
              </a:rPr>
              <a:t>IEEE SA Standards Board Operations Manual</a:t>
            </a:r>
            <a:r>
              <a:rPr lang="en-US" altLang="en-US" sz="3600" dirty="0">
                <a:latin typeface="Montserrat" panose="00000500000000000000" pitchFamily="2" charset="0"/>
                <a:cs typeface="Calibri" panose="020F0502020204030204" pitchFamily="34" charset="0"/>
              </a:rPr>
              <a:t>, clause 5.3.10 and </a:t>
            </a:r>
            <a:br>
              <a:rPr lang="en-US" altLang="en-US" sz="3600" dirty="0">
                <a:latin typeface="Montserrat" panose="00000500000000000000" pitchFamily="2" charset="0"/>
                <a:cs typeface="Calibri" panose="020F0502020204030204" pitchFamily="34" charset="0"/>
              </a:rPr>
            </a:br>
            <a:r>
              <a:rPr lang="en-US" altLang="en-US" sz="3600" i="1" dirty="0">
                <a:latin typeface="Montserrat" panose="00000500000000000000" pitchFamily="2" charset="0"/>
                <a:cs typeface="Calibri" panose="020F0502020204030204" pitchFamily="34" charset="0"/>
              </a:rPr>
              <a:t>Antitrust and Competition Policy: What You Need to </a:t>
            </a:r>
            <a:r>
              <a:rPr lang="en-US" altLang="en-US" sz="3600" i="1" dirty="0" smtClean="0">
                <a:latin typeface="Montserrat" panose="00000500000000000000" pitchFamily="2" charset="0"/>
                <a:cs typeface="Calibri" panose="020F0502020204030204" pitchFamily="34" charset="0"/>
              </a:rPr>
              <a:t>Know</a:t>
            </a:r>
            <a:r>
              <a:rPr lang="en-US" altLang="en-US" sz="3600" dirty="0" smtClean="0">
                <a:latin typeface="Montserrat" panose="00000500000000000000" pitchFamily="2" charset="0"/>
                <a:cs typeface="Calibri" panose="020F0502020204030204" pitchFamily="34" charset="0"/>
              </a:rPr>
              <a:t> </a:t>
            </a:r>
            <a:r>
              <a:rPr lang="en-US" altLang="en-US" sz="3600" dirty="0">
                <a:latin typeface="Montserrat" panose="00000500000000000000" pitchFamily="2" charset="0"/>
                <a:cs typeface="Calibri" panose="020F0502020204030204" pitchFamily="34" charset="0"/>
                <a:hlinkClick r:id="rId2"/>
              </a:rPr>
              <a:t>http://</a:t>
            </a:r>
            <a:r>
              <a:rPr lang="en-US" altLang="en-US" sz="3600" dirty="0" smtClean="0">
                <a:latin typeface="Montserrat" panose="00000500000000000000" pitchFamily="2" charset="0"/>
                <a:cs typeface="Calibri" panose="020F0502020204030204" pitchFamily="34" charset="0"/>
                <a:hlinkClick r:id="rId2"/>
              </a:rPr>
              <a:t>standards.ieee.org/develop/policies/antitrust.pdf</a:t>
            </a:r>
            <a:endParaRPr lang="en-US" altLang="en-US" sz="3600" dirty="0" smtClean="0">
              <a:latin typeface="Montserrat" panose="00000500000000000000" pitchFamily="2" charset="0"/>
              <a:cs typeface="Calibri" panose="020F0502020204030204" pitchFamily="34" charset="0"/>
            </a:endParaRPr>
          </a:p>
          <a:p>
            <a:pPr algn="ctr">
              <a:lnSpc>
                <a:spcPct val="80000"/>
              </a:lnSpc>
              <a:buFont typeface="Monotype Sorts"/>
              <a:buNone/>
              <a:defRPr/>
            </a:pPr>
            <a:endParaRPr lang="en-US" altLang="en-US" sz="3200" dirty="0">
              <a:latin typeface="Montserrat" panose="00000500000000000000" pitchFamily="2" charset="0"/>
              <a:cs typeface="Calibri" panose="020F0502020204030204" pitchFamily="34" charset="0"/>
            </a:endParaRP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226123855"/>
      </p:ext>
    </p:extLst>
  </p:cSld>
  <p:clrMapOvr>
    <a:masterClrMapping/>
  </p:clrMapOvr>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copyright-policy-WG-meetings</Template>
  <TotalTime>137</TotalTime>
  <Words>446</Words>
  <Application>Microsoft Office PowerPoint</Application>
  <PresentationFormat>Custom</PresentationFormat>
  <Paragraphs>50</Paragraphs>
  <Slides>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vt:i4>
      </vt:variant>
    </vt:vector>
  </HeadingPairs>
  <TitlesOfParts>
    <vt:vector size="16" baseType="lpstr">
      <vt:lpstr>ＭＳ Ｐゴシック</vt:lpstr>
      <vt:lpstr>ＭＳ Ｐゴシック</vt:lpstr>
      <vt:lpstr>Arial</vt:lpstr>
      <vt:lpstr>Calibri</vt:lpstr>
      <vt:lpstr>Courier New</vt:lpstr>
      <vt:lpstr>Lucida Grande</vt:lpstr>
      <vt:lpstr>Monotype Sorts</vt:lpstr>
      <vt:lpstr>Montserrat</vt:lpstr>
      <vt:lpstr>Montserrat ExtraBold</vt:lpstr>
      <vt:lpstr>Wingdings</vt:lpstr>
      <vt:lpstr>IEEE_template</vt:lpstr>
      <vt:lpstr>Ieee sa patent policy</vt:lpstr>
      <vt:lpstr>patent Policy information</vt:lpstr>
      <vt:lpstr>patent Policy information</vt:lpstr>
      <vt:lpstr>patent Policy information</vt:lpstr>
      <vt:lpstr>patent Policy information</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sa copyright policy</dc:title>
  <dc:creator>Vanessa N Lalitte</dc:creator>
  <cp:lastModifiedBy>Vanessa N Lalitte</cp:lastModifiedBy>
  <cp:revision>9</cp:revision>
  <cp:lastPrinted>2019-10-04T14:43:47Z</cp:lastPrinted>
  <dcterms:created xsi:type="dcterms:W3CDTF">2019-11-08T19:40:59Z</dcterms:created>
  <dcterms:modified xsi:type="dcterms:W3CDTF">2020-10-22T14:17:52Z</dcterms:modified>
</cp:coreProperties>
</file>